
<file path=[Content_Types].xml><?xml version="1.0" encoding="utf-8"?>
<Types xmlns="http://schemas.openxmlformats.org/package/2006/content-types">
  <Override PartName="/ppt/tags/tag8.xml" ContentType="application/vnd.openxmlformats-officedocument.presentationml.tags+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notesSlides/notesSlide2.xml" ContentType="application/vnd.openxmlformats-officedocument.presentationml.notesSlide+xml"/>
  <Override PartName="/ppt/tags/tag227.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16.xml" ContentType="application/vnd.openxmlformats-officedocument.presentationml.tag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tags/tag189.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178.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41.xml" ContentType="application/vnd.openxmlformats-officedocument.presentationml.tags+xml"/>
  <Override PartName="/ppt/tags/tag145.xml" ContentType="application/vnd.openxmlformats-officedocument.presentationml.tags+xml"/>
  <Default Extension="xlsx" ContentType="application/vnd.openxmlformats-officedocument.spreadsheetml.sheet"/>
  <Override PartName="/ppt/charts/chart3.xml" ContentType="application/vnd.openxmlformats-officedocument.drawingml.chart+xml"/>
  <Override PartName="/ppt/tags/tag192.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112.xml" ContentType="application/vnd.openxmlformats-officedocument.presentationml.tags+xml"/>
  <Override PartName="/ppt/tags/tag123.xml" ContentType="application/vnd.openxmlformats-officedocument.presentationml.tags+xml"/>
  <Override PartName="/ppt/tags/tag170.xml" ContentType="application/vnd.openxmlformats-officedocument.presentationml.tags+xml"/>
  <Override PartName="/ppt/slideLayouts/slideLayout18.xml" ContentType="application/vnd.openxmlformats-officedocument.presentationml.slideLayout+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heme/theme2.xml" ContentType="application/vnd.openxmlformats-officedocument.theme+xml"/>
  <Override PartName="/ppt/tags/tag68.xml" ContentType="application/vnd.openxmlformats-officedocument.presentationml.tags+xml"/>
  <Override PartName="/ppt/tags/tag224.xml" ContentType="application/vnd.openxmlformats-officedocument.presentationml.tags+xml"/>
  <Override PartName="/ppt/presentation.xml" ContentType="application/vnd.openxmlformats-officedocument.presentationml.presentation.main+xml"/>
  <Override PartName="/ppt/tags/tag57.xml" ContentType="application/vnd.openxmlformats-officedocument.presentationml.tags+xml"/>
  <Override PartName="/ppt/tags/tag213.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197.xml" ContentType="application/vnd.openxmlformats-officedocument.presentationml.tags+xml"/>
  <Override PartName="/ppt/tags/tag202.xml" ContentType="application/vnd.openxmlformats-officedocument.presentationml.tags+xml"/>
  <Override PartName="/ppt/charts/chart8.xml" ContentType="application/vnd.openxmlformats-officedocument.drawingml.chart+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charts/chart10.xml" ContentType="application/vnd.openxmlformats-officedocument.drawingml.chart+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notesSlides/notesSlide4.xml" ContentType="application/vnd.openxmlformats-officedocument.presentationml.notesSlide+xml"/>
  <Override PartName="/ppt/tags/tag131.xml" ContentType="application/vnd.openxmlformats-officedocument.presentationml.tags+xml"/>
  <Override PartName="/ppt/slideLayouts/slideLayout4.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tags/tag218.xml" ContentType="application/vnd.openxmlformats-officedocument.presentationml.tags+xml"/>
  <Override PartName="/ppt/slides/slide2.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tags/tag225.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187.xml" ContentType="application/vnd.openxmlformats-officedocument.presentationml.tags+xml"/>
  <Override PartName="/ppt/tags/tag210.xml" ContentType="application/vnd.openxmlformats-officedocument.presentationml.tags+xml"/>
  <Override PartName="/ppt/charts/chart9.xml" ContentType="application/vnd.openxmlformats-officedocument.drawingml.chart+xml"/>
  <Override PartName="/ppt/charts/chart11.xml" ContentType="application/vnd.openxmlformats-officedocument.drawingml.chart+xml"/>
  <Override PartName="/ppt/tags/tag221.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47.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194.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36.xml" ContentType="application/vnd.openxmlformats-officedocument.presentationml.tags+xml"/>
  <Override PartName="/ppt/tags/tag154.xml" ContentType="application/vnd.openxmlformats-officedocument.presentationml.tags+xml"/>
  <Override PartName="/ppt/tags/tag183.xml" ContentType="application/vnd.openxmlformats-officedocument.presentationml.tags+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charts/chart1.xml" ContentType="application/vnd.openxmlformats-officedocument.drawingml.chart+xml"/>
  <Override PartName="/ppt/tags/tag190.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notesSlides/notesSlide1.xml" ContentType="application/vnd.openxmlformats-officedocument.presentationml.notesSlide+xml"/>
  <Override PartName="/ppt/tags/tag219.xml" ContentType="application/vnd.openxmlformats-officedocument.presentationml.tags+xml"/>
  <Override PartName="/ppt/slides/slide3.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26.xml" ContentType="application/vnd.openxmlformats-officedocument.presentationml.tags+xml"/>
  <Override PartName="/ppt/slideLayouts/slideLayout16.xml" ContentType="application/vnd.openxmlformats-officedocument.presentationml.slideLayout+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tags/tag215.xml" ContentType="application/vnd.openxmlformats-officedocument.presentationml.tags+xml"/>
  <Default Extension="jpeg" ContentType="image/jpeg"/>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tags/tag222.xml" ContentType="application/vnd.openxmlformats-officedocument.presentationml.tags+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9.xml" ContentType="application/vnd.openxmlformats-officedocument.presentationml.tags+xml"/>
  <Override PartName="/ppt/tags/tag177.xml" ContentType="application/vnd.openxmlformats-officedocument.presentationml.tags+xml"/>
  <Override PartName="/ppt/tags/tag211.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66.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charts/chart6.xml" ContentType="application/vnd.openxmlformats-officedocument.drawingml.chart+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tags/tag173.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tags/tag180.xml" ContentType="application/vnd.openxmlformats-officedocument.presentationml.tags+xml"/>
  <Override PartName="/ppt/charts/chart2.xml" ContentType="application/vnd.openxmlformats-officedocument.drawingml.chart+xml"/>
  <Override PartName="/ppt/tags/tag191.xml" ContentType="application/vnd.openxmlformats-officedocument.presentationml.tags+xml"/>
  <Override PartName="/ppt/tags/tag122.xml" ContentType="application/vnd.openxmlformats-officedocument.presentationml.tags+xml"/>
  <Override PartName="/ppt/tags/tag209.xml" ContentType="application/vnd.openxmlformats-officedocument.presentationml.tags+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slides/slide10.xml" ContentType="application/vnd.openxmlformats-officedocument.presentationml.slide+xml"/>
  <Override PartName="/ppt/slideLayouts/slideLayout20.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charts/chart7.xml" ContentType="application/vnd.openxmlformats-officedocument.drawingml.chart+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tags/tag141.xml" ContentType="application/vnd.openxmlformats-officedocument.presentationml.tags+xml"/>
  <Override PartName="/ppt/notesSlides/notesSlide3.xml" ContentType="application/vnd.openxmlformats-officedocument.presentationml.notesSlide+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slides/slide1.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1.xml" ContentType="application/vnd.openxmlformats-officedocument.presentationml.tags+xml"/>
  <Override PartName="/ppt/slideLayouts/slideLayout14.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Override PartName="/ppt/tags/tag53.xml" ContentType="application/vnd.openxmlformats-officedocument.presentationml.tags+xml"/>
  <Override PartName="/ppt/tags/tag157.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charts/chart4.xml" ContentType="application/vnd.openxmlformats-officedocument.drawingml.chart+xml"/>
  <Override PartName="/ppt/handoutMasters/handoutMaster1.xml" ContentType="application/vnd.openxmlformats-officedocument.presentationml.handoutMaster+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Lst>
  <p:notesMasterIdLst>
    <p:notesMasterId r:id="rId13"/>
  </p:notesMasterIdLst>
  <p:handoutMasterIdLst>
    <p:handoutMasterId r:id="rId14"/>
  </p:handoutMasterIdLst>
  <p:sldIdLst>
    <p:sldId id="432" r:id="rId2"/>
    <p:sldId id="518" r:id="rId3"/>
    <p:sldId id="559" r:id="rId4"/>
    <p:sldId id="541" r:id="rId5"/>
    <p:sldId id="540" r:id="rId6"/>
    <p:sldId id="544" r:id="rId7"/>
    <p:sldId id="560" r:id="rId8"/>
    <p:sldId id="554" r:id="rId9"/>
    <p:sldId id="555" r:id="rId10"/>
    <p:sldId id="558" r:id="rId11"/>
    <p:sldId id="377" r:id="rId12"/>
  </p:sldIdLst>
  <p:sldSz cx="10058400" cy="7772400"/>
  <p:notesSz cx="6858000" cy="9296400"/>
  <p:custDataLst>
    <p:tags r:id="rId15"/>
  </p:custDataLst>
  <p:defaultTex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51"/>
    <a:srgbClr val="DC6900"/>
    <a:srgbClr val="FFC283"/>
    <a:srgbClr val="DCB900"/>
    <a:srgbClr val="FFB83D"/>
    <a:srgbClr val="E7EBE0"/>
    <a:srgbClr val="CCFFFF"/>
    <a:srgbClr val="FCC3D7"/>
    <a:srgbClr val="C42303"/>
  </p:clrMru>
</p:presentationPr>
</file>

<file path=ppt/tableStyles.xml><?xml version="1.0" encoding="utf-8"?>
<a:tblStyleLst xmlns:a="http://schemas.openxmlformats.org/drawingml/2006/main" def="{D5C30875-5027-47A9-8995-C2BF9F8F2FF4}">
  <a:tblStyle styleId="{D5C30875-5027-47A9-8995-C2BF9F8F2FF4}" styleName="Smart Colour Block">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solidFill>
                <a:schemeClr val="lt1"/>
              </a:solidFill>
            </a:ln>
          </a:bottom>
        </a:tcBdr>
      </a:tcStyle>
    </a:band1H>
    <a:band2H>
      <a:tcStyle>
        <a:tcBdr>
          <a:bottom>
            <a:ln w="38100" cmpd="sng">
              <a:solidFill>
                <a:schemeClr val="lt1"/>
              </a:solidFill>
            </a:ln>
          </a:bottom>
        </a:tcBdr>
      </a:tcStyle>
    </a:band2H>
    <a:firstCol>
      <a:tcTxStyle b="on">
        <a:fontRef idx="major">
          <a:prstClr val="black"/>
        </a:fontRef>
        <a:schemeClr val="dk1"/>
      </a:tcTxStyle>
      <a:tcStyle>
        <a:tcBdr/>
        <a:fill>
          <a:solidFill>
            <a:schemeClr val="accent1">
              <a:lumMod val="20000"/>
              <a:lumOff val="80000"/>
            </a:schemeClr>
          </a:solidFill>
        </a:fill>
      </a:tcStyle>
    </a:firstCol>
    <a:firstRow>
      <a:tcTxStyle b="on">
        <a:fontRef idx="major">
          <a:prstClr val="black"/>
        </a:fontRef>
        <a:schemeClr val="dk2"/>
      </a:tcTxStyle>
      <a:tcStyle>
        <a:tcBdr>
          <a:bottom>
            <a:ln w="38100" cmpd="sng">
              <a:solidFill>
                <a:schemeClr val="lt1"/>
              </a:solidFill>
            </a:ln>
          </a:bottom>
        </a:tcBdr>
        <a:fill>
          <a:noFill/>
        </a:fill>
      </a:tcStyle>
    </a:firstRow>
  </a:tblStyle>
  <a:tblStyle styleId="{74ED0A72-4B8E-423B-AE2F-120ADE3C16FB}" styleName="Smart Table Tex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ajor">
          <a:prstClr val="black"/>
        </a:fontRef>
        <a:schemeClr val="dk1"/>
      </a:tcTxStyle>
      <a:tcStyle>
        <a:tcBdr/>
        <a:fill>
          <a:noFill/>
        </a:fill>
      </a:tcStyle>
    </a:firstCol>
    <a:lastRow>
      <a:tcTxStyle b="on">
        <a:fontRef idx="maj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8D360D96-D63B-11DF-A243-F2A3DFD72085}" styleName="Smart Table Figures">
    <a:wholeTbl>
      <a:tcTxStyle>
        <a:fontRef idx="min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inor">
          <a:prstClr val="black"/>
        </a:fontRef>
        <a:schemeClr val="dk1"/>
      </a:tcTxStyle>
      <a:tcStyle>
        <a:tcBdr/>
        <a:fill>
          <a:noFill/>
        </a:fill>
      </a:tcStyle>
    </a:firstCol>
    <a:lastRow>
      <a:tcTxStyle b="on">
        <a:fontRef idx="min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E81BAE4E-8E61-4555-8164-91CCB0C98032}" styleName="Smart Text Lis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a:noFill/>
            </a:ln>
          </a:bottom>
        </a:tcBdr>
      </a:tcStyle>
    </a:band1H>
    <a:band2H>
      <a:tcStyle>
        <a:tcBdr>
          <a:bottom>
            <a:ln>
              <a:noFill/>
            </a:ln>
          </a:bottom>
        </a:tcBdr>
      </a:tcStyle>
    </a:band2H>
    <a:firstCol>
      <a:tcTxStyle b="on">
        <a:fontRef idx="major">
          <a:prstClr val="black"/>
        </a:fontRef>
        <a:schemeClr val="dk1"/>
      </a:tcTxStyle>
      <a:tcStyle>
        <a:tcBdr/>
        <a:fill>
          <a:noFill/>
        </a:fill>
      </a:tcStyle>
    </a:firstCol>
    <a:lastRow>
      <a:tcTxStyle>
        <a:fontRef idx="major">
          <a:prstClr val="black"/>
        </a:fontRef>
        <a:schemeClr val="dk1"/>
      </a:tcTxStyle>
      <a:tcStyle>
        <a:tcBdr>
          <a:top>
            <a:ln>
              <a:noFill/>
            </a:ln>
          </a:top>
          <a:bottom>
            <a:ln>
              <a:noFill/>
            </a:ln>
          </a:bottom>
        </a:tcBdr>
        <a:fill>
          <a:noFill/>
        </a:fill>
      </a:tcStyle>
    </a:lastRow>
    <a:firstRow>
      <a:tcTxStyle b="on">
        <a:fontRef idx="major">
          <a:prstClr val="black"/>
        </a:fontRef>
        <a:schemeClr val="dk2"/>
      </a:tcTxStyle>
      <a:tcStyle>
        <a:tcBdr>
          <a:top>
            <a:ln>
              <a:noFill/>
            </a:ln>
          </a:top>
          <a:bottom>
            <a:ln w="12700" cmpd="sng">
              <a:solidFill>
                <a:schemeClr val="accent1"/>
              </a:solidFill>
            </a:ln>
          </a:bottom>
        </a:tcBdr>
        <a:fill>
          <a:noFill/>
        </a:fill>
      </a:tcStyle>
    </a:firstRow>
  </a:tblStyle>
  <a:tblStyle styleId="{69D073F8-1565-44D7-B386-08B59EADF2EE}" styleName="Smart Basic">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b="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582F6C1B-F5DC-4988-9FA3-4B01CB59C5F3}" styleName="Smart Classic">
    <a:wholeTbl>
      <a:tcTxStyle>
        <a:fontRef idx="major">
          <a:prstClr val="black"/>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tcStyle>
    </a:band1H>
    <a:band2H>
      <a:tcStyle>
        <a:tcBdr/>
      </a:tcStyle>
    </a:band2H>
    <a:firstCol>
      <a:tcStyle>
        <a:tcBdr/>
      </a:tcStyle>
    </a:firstCol>
    <a:firstRow>
      <a:tcTxStyle b="on">
        <a:fontRef idx="major">
          <a:prstClr val="black"/>
        </a:fontRef>
        <a:schemeClr val="dk2"/>
      </a:tcTxStyle>
      <a:tcStyle>
        <a:tcBdr/>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44" autoAdjust="0"/>
    <p:restoredTop sz="91500" autoAdjust="0"/>
  </p:normalViewPr>
  <p:slideViewPr>
    <p:cSldViewPr snapToObjects="1">
      <p:cViewPr>
        <p:scale>
          <a:sx n="70" d="100"/>
          <a:sy n="70" d="100"/>
        </p:scale>
        <p:origin x="-1206" y="246"/>
      </p:cViewPr>
      <p:guideLst>
        <p:guide orient="horz" pos="432"/>
        <p:guide orient="horz" pos="624"/>
        <p:guide orient="horz" pos="4665"/>
        <p:guide orient="horz" pos="4383"/>
        <p:guide orient="horz" pos="4532"/>
        <p:guide orient="horz" pos="1296"/>
        <p:guide orient="horz" pos="720"/>
        <p:guide orient="horz" pos="1392"/>
        <p:guide pos="3120"/>
        <p:guide pos="336"/>
        <p:guide pos="6000"/>
        <p:guide pos="3216"/>
        <p:guide pos="2160"/>
        <p:guide pos="2256"/>
        <p:guide pos="4080"/>
        <p:guide pos="4176"/>
      </p:guideLst>
    </p:cSldViewPr>
  </p:slideViewPr>
  <p:outlineViewPr>
    <p:cViewPr>
      <p:scale>
        <a:sx n="33" d="100"/>
        <a:sy n="33" d="100"/>
      </p:scale>
      <p:origin x="0" y="1146"/>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3" d="100"/>
          <a:sy n="53" d="100"/>
        </p:scale>
        <p:origin x="-2472" y="-96"/>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8.2070707070706919E-2"/>
          <c:y val="0.12426900584795322"/>
          <c:w val="0.8611111111111116"/>
          <c:h val="0.54506185118596051"/>
        </c:manualLayout>
      </c:layout>
      <c:barChart>
        <c:barDir val="col"/>
        <c:grouping val="clustered"/>
        <c:ser>
          <c:idx val="0"/>
          <c:order val="0"/>
          <c:tx>
            <c:strRef>
              <c:f>Sheet1!$B$1</c:f>
              <c:strCache>
                <c:ptCount val="1"/>
                <c:pt idx="0">
                  <c:v>Brazil</c:v>
                </c:pt>
              </c:strCache>
            </c:strRef>
          </c:tx>
          <c:dLbls>
            <c:txPr>
              <a:bodyPr/>
              <a:lstStyle/>
              <a:p>
                <a:pPr>
                  <a:defRPr lang="en-US"/>
                </a:pPr>
                <a:endParaRPr lang="en-US"/>
              </a:p>
            </c:txPr>
            <c:showVal val="1"/>
          </c:dLbls>
          <c:cat>
            <c:strRef>
              <c:f>Sheet1!$A$2:$A$3</c:f>
              <c:strCache>
                <c:ptCount val="2"/>
                <c:pt idx="0">
                  <c:v>Physician per 1000 population</c:v>
                </c:pt>
                <c:pt idx="1">
                  <c:v>Hospital beds per 1000 population</c:v>
                </c:pt>
              </c:strCache>
            </c:strRef>
          </c:cat>
          <c:val>
            <c:numRef>
              <c:f>Sheet1!$B$2:$B$3</c:f>
              <c:numCache>
                <c:formatCode>0.0</c:formatCode>
                <c:ptCount val="2"/>
                <c:pt idx="0">
                  <c:v>1.7600000000000002</c:v>
                </c:pt>
                <c:pt idx="1">
                  <c:v>2.4</c:v>
                </c:pt>
              </c:numCache>
            </c:numRef>
          </c:val>
        </c:ser>
        <c:ser>
          <c:idx val="1"/>
          <c:order val="1"/>
          <c:tx>
            <c:strRef>
              <c:f>Sheet1!$C$1</c:f>
              <c:strCache>
                <c:ptCount val="1"/>
                <c:pt idx="0">
                  <c:v>Mexico</c:v>
                </c:pt>
              </c:strCache>
            </c:strRef>
          </c:tx>
          <c:dLbls>
            <c:txPr>
              <a:bodyPr/>
              <a:lstStyle/>
              <a:p>
                <a:pPr>
                  <a:defRPr lang="en-US"/>
                </a:pPr>
                <a:endParaRPr lang="en-US"/>
              </a:p>
            </c:txPr>
            <c:showVal val="1"/>
          </c:dLbls>
          <c:cat>
            <c:strRef>
              <c:f>Sheet1!$A$2:$A$3</c:f>
              <c:strCache>
                <c:ptCount val="2"/>
                <c:pt idx="0">
                  <c:v>Physician per 1000 population</c:v>
                </c:pt>
                <c:pt idx="1">
                  <c:v>Hospital beds per 1000 population</c:v>
                </c:pt>
              </c:strCache>
            </c:strRef>
          </c:cat>
          <c:val>
            <c:numRef>
              <c:f>Sheet1!$C$2:$C$3</c:f>
              <c:numCache>
                <c:formatCode>0.0</c:formatCode>
                <c:ptCount val="2"/>
                <c:pt idx="0">
                  <c:v>1.9600000000000062</c:v>
                </c:pt>
                <c:pt idx="1">
                  <c:v>1.6</c:v>
                </c:pt>
              </c:numCache>
            </c:numRef>
          </c:val>
        </c:ser>
        <c:ser>
          <c:idx val="2"/>
          <c:order val="2"/>
          <c:tx>
            <c:strRef>
              <c:f>Sheet1!$D$1</c:f>
              <c:strCache>
                <c:ptCount val="1"/>
                <c:pt idx="0">
                  <c:v>OECD</c:v>
                </c:pt>
              </c:strCache>
            </c:strRef>
          </c:tx>
          <c:dLbls>
            <c:txPr>
              <a:bodyPr/>
              <a:lstStyle/>
              <a:p>
                <a:pPr>
                  <a:defRPr lang="en-US"/>
                </a:pPr>
                <a:endParaRPr lang="en-US"/>
              </a:p>
            </c:txPr>
            <c:showVal val="1"/>
          </c:dLbls>
          <c:cat>
            <c:strRef>
              <c:f>Sheet1!$A$2:$A$3</c:f>
              <c:strCache>
                <c:ptCount val="2"/>
                <c:pt idx="0">
                  <c:v>Physician per 1000 population</c:v>
                </c:pt>
                <c:pt idx="1">
                  <c:v>Hospital beds per 1000 population</c:v>
                </c:pt>
              </c:strCache>
            </c:strRef>
          </c:cat>
          <c:val>
            <c:numRef>
              <c:f>Sheet1!$D$2:$D$3</c:f>
              <c:numCache>
                <c:formatCode>0.0</c:formatCode>
                <c:ptCount val="2"/>
                <c:pt idx="0">
                  <c:v>2.65</c:v>
                </c:pt>
                <c:pt idx="1">
                  <c:v>3.8699999999999997</c:v>
                </c:pt>
              </c:numCache>
            </c:numRef>
          </c:val>
        </c:ser>
        <c:axId val="223933568"/>
        <c:axId val="223935104"/>
      </c:barChart>
      <c:catAx>
        <c:axId val="223933568"/>
        <c:scaling>
          <c:orientation val="minMax"/>
        </c:scaling>
        <c:axPos val="b"/>
        <c:tickLblPos val="nextTo"/>
        <c:txPr>
          <a:bodyPr/>
          <a:lstStyle/>
          <a:p>
            <a:pPr>
              <a:defRPr lang="en-US"/>
            </a:pPr>
            <a:endParaRPr lang="en-US"/>
          </a:p>
        </c:txPr>
        <c:crossAx val="223935104"/>
        <c:crosses val="autoZero"/>
        <c:auto val="1"/>
        <c:lblAlgn val="ctr"/>
        <c:lblOffset val="100"/>
      </c:catAx>
      <c:valAx>
        <c:axId val="223935104"/>
        <c:scaling>
          <c:orientation val="minMax"/>
        </c:scaling>
        <c:delete val="1"/>
        <c:axPos val="l"/>
        <c:numFmt formatCode="0.0" sourceLinked="1"/>
        <c:tickLblPos val="none"/>
        <c:crossAx val="223933568"/>
        <c:crosses val="autoZero"/>
        <c:crossBetween val="between"/>
      </c:valAx>
    </c:plotArea>
    <c:legend>
      <c:legendPos val="t"/>
      <c:layout>
        <c:manualLayout>
          <c:xMode val="edge"/>
          <c:yMode val="edge"/>
          <c:x val="0.20743850221814858"/>
          <c:y val="0.83362045253158434"/>
          <c:w val="0.60725401516549715"/>
          <c:h val="0.12473120136298785"/>
        </c:manualLayout>
      </c:layout>
      <c:txPr>
        <a:bodyPr/>
        <a:lstStyle/>
        <a:p>
          <a:pPr>
            <a:defRPr lang="en-US"/>
          </a:pPr>
          <a:endParaRPr lang="en-US"/>
        </a:p>
      </c:txPr>
    </c:legend>
    <c:plotVisOnly val="1"/>
  </c:chart>
  <c:txPr>
    <a:bodyPr/>
    <a:lstStyle/>
    <a:p>
      <a:pPr>
        <a:defRPr sz="1000">
          <a:latin typeface="+mn-lt"/>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5831962179740562E-2"/>
          <c:y val="0.17084023295371339"/>
          <c:w val="0.88833607564051886"/>
          <c:h val="0.57652336108200986"/>
        </c:manualLayout>
      </c:layout>
      <c:lineChart>
        <c:grouping val="standard"/>
        <c:ser>
          <c:idx val="0"/>
          <c:order val="0"/>
          <c:tx>
            <c:strRef>
              <c:f>Sheet1!$B$1</c:f>
              <c:strCache>
                <c:ptCount val="1"/>
                <c:pt idx="0">
                  <c:v>Brazil</c:v>
                </c:pt>
              </c:strCache>
            </c:strRef>
          </c:tx>
          <c:dLbls>
            <c:dLbl>
              <c:idx val="0"/>
              <c:layout>
                <c:manualLayout>
                  <c:x val="-0.17175941819658391"/>
                  <c:y val="-1.7045454545454544E-2"/>
                </c:manualLayout>
              </c:layout>
              <c:dLblPos val="r"/>
              <c:showVal val="1"/>
            </c:dLbl>
            <c:dLbl>
              <c:idx val="6"/>
              <c:dLblPos val="t"/>
              <c:showVal val="1"/>
            </c:dLbl>
            <c:dLbl>
              <c:idx val="7"/>
              <c:dLblPos val="t"/>
              <c:showVal val="1"/>
            </c:dLbl>
            <c:dLbl>
              <c:idx val="8"/>
              <c:dLblPos val="t"/>
              <c:showVal val="1"/>
            </c:dLbl>
            <c:dLbl>
              <c:idx val="9"/>
              <c:dLblPos val="t"/>
              <c:showVal val="1"/>
            </c:dLbl>
            <c:dLbl>
              <c:idx val="10"/>
              <c:dLblPos val="t"/>
              <c:showVal val="1"/>
            </c:dLbl>
            <c:txPr>
              <a:bodyPr/>
              <a:lstStyle/>
              <a:p>
                <a:pPr>
                  <a:defRPr lang="en-US"/>
                </a:pPr>
                <a:endParaRPr lang="en-US"/>
              </a:p>
            </c:txPr>
            <c:dLblPos val="b"/>
            <c:showVal val="1"/>
          </c:dLbls>
          <c:cat>
            <c:numRef>
              <c:f>Sheet1!$A$2:$A$4</c:f>
              <c:numCache>
                <c:formatCode>General</c:formatCode>
                <c:ptCount val="3"/>
                <c:pt idx="0">
                  <c:v>2001</c:v>
                </c:pt>
                <c:pt idx="1">
                  <c:v>2006</c:v>
                </c:pt>
                <c:pt idx="2">
                  <c:v>2011</c:v>
                </c:pt>
              </c:numCache>
            </c:numRef>
          </c:cat>
          <c:val>
            <c:numRef>
              <c:f>Sheet1!$B$2:$B$4</c:f>
              <c:numCache>
                <c:formatCode>0</c:formatCode>
                <c:ptCount val="3"/>
                <c:pt idx="0">
                  <c:v>227.74927898999999</c:v>
                </c:pt>
                <c:pt idx="1">
                  <c:v>491.57617778999884</c:v>
                </c:pt>
                <c:pt idx="2">
                  <c:v>1120.5555694000052</c:v>
                </c:pt>
              </c:numCache>
            </c:numRef>
          </c:val>
        </c:ser>
        <c:ser>
          <c:idx val="1"/>
          <c:order val="1"/>
          <c:tx>
            <c:strRef>
              <c:f>Sheet1!$C$1</c:f>
              <c:strCache>
                <c:ptCount val="1"/>
                <c:pt idx="0">
                  <c:v>Mexico</c:v>
                </c:pt>
              </c:strCache>
            </c:strRef>
          </c:tx>
          <c:dLbls>
            <c:dLbl>
              <c:idx val="6"/>
              <c:dLblPos val="b"/>
              <c:showVal val="1"/>
            </c:dLbl>
            <c:dLbl>
              <c:idx val="7"/>
              <c:dLblPos val="b"/>
              <c:showVal val="1"/>
            </c:dLbl>
            <c:dLbl>
              <c:idx val="8"/>
              <c:dLblPos val="b"/>
              <c:showVal val="1"/>
            </c:dLbl>
            <c:txPr>
              <a:bodyPr/>
              <a:lstStyle/>
              <a:p>
                <a:pPr>
                  <a:defRPr lang="en-US"/>
                </a:pPr>
                <a:endParaRPr lang="en-US"/>
              </a:p>
            </c:txPr>
            <c:dLblPos val="t"/>
            <c:showVal val="1"/>
          </c:dLbls>
          <c:cat>
            <c:numRef>
              <c:f>Sheet1!$A$2:$A$4</c:f>
              <c:numCache>
                <c:formatCode>General</c:formatCode>
                <c:ptCount val="3"/>
                <c:pt idx="0">
                  <c:v>2001</c:v>
                </c:pt>
                <c:pt idx="1">
                  <c:v>2006</c:v>
                </c:pt>
                <c:pt idx="2">
                  <c:v>2011</c:v>
                </c:pt>
              </c:numCache>
            </c:numRef>
          </c:cat>
          <c:val>
            <c:numRef>
              <c:f>Sheet1!$C$2:$C$4</c:f>
              <c:numCache>
                <c:formatCode>0</c:formatCode>
                <c:ptCount val="3"/>
                <c:pt idx="0">
                  <c:v>372.83440717000002</c:v>
                </c:pt>
                <c:pt idx="1">
                  <c:v>515.02930961000004</c:v>
                </c:pt>
                <c:pt idx="2">
                  <c:v>619.61747895000053</c:v>
                </c:pt>
              </c:numCache>
            </c:numRef>
          </c:val>
        </c:ser>
        <c:marker val="1"/>
        <c:axId val="224083328"/>
        <c:axId val="224093312"/>
      </c:lineChart>
      <c:catAx>
        <c:axId val="224083328"/>
        <c:scaling>
          <c:orientation val="minMax"/>
        </c:scaling>
        <c:axPos val="b"/>
        <c:numFmt formatCode="General" sourceLinked="1"/>
        <c:tickLblPos val="nextTo"/>
        <c:txPr>
          <a:bodyPr/>
          <a:lstStyle/>
          <a:p>
            <a:pPr>
              <a:defRPr lang="en-US"/>
            </a:pPr>
            <a:endParaRPr lang="en-US"/>
          </a:p>
        </c:txPr>
        <c:crossAx val="224093312"/>
        <c:crosses val="autoZero"/>
        <c:auto val="1"/>
        <c:lblAlgn val="ctr"/>
        <c:lblOffset val="100"/>
      </c:catAx>
      <c:valAx>
        <c:axId val="224093312"/>
        <c:scaling>
          <c:orientation val="minMax"/>
        </c:scaling>
        <c:delete val="1"/>
        <c:axPos val="l"/>
        <c:numFmt formatCode="0" sourceLinked="1"/>
        <c:tickLblPos val="none"/>
        <c:crossAx val="224083328"/>
        <c:crosses val="autoZero"/>
        <c:crossBetween val="between"/>
      </c:valAx>
    </c:plotArea>
    <c:legend>
      <c:legendPos val="b"/>
      <c:layout>
        <c:manualLayout>
          <c:xMode val="edge"/>
          <c:yMode val="edge"/>
          <c:x val="0.27260145370922856"/>
          <c:y val="0.89232696503065623"/>
          <c:w val="0.72595138418941763"/>
          <c:h val="0.10171213845050506"/>
        </c:manualLayout>
      </c:layout>
      <c:txPr>
        <a:bodyPr/>
        <a:lstStyle/>
        <a:p>
          <a:pPr>
            <a:defRPr lang="en-US"/>
          </a:pPr>
          <a:endParaRPr lang="en-US"/>
        </a:p>
      </c:txPr>
    </c:legend>
    <c:plotVisOnly val="1"/>
  </c:chart>
  <c:txPr>
    <a:bodyPr/>
    <a:lstStyle/>
    <a:p>
      <a:pPr>
        <a:defRPr sz="1000">
          <a:latin typeface="+mn-lt"/>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3.1973019074640958E-2"/>
          <c:y val="7.9457527477402812E-2"/>
          <c:w val="0.93605396185071688"/>
          <c:h val="0.48744832701237495"/>
        </c:manualLayout>
      </c:layout>
      <c:barChart>
        <c:barDir val="col"/>
        <c:grouping val="clustered"/>
        <c:ser>
          <c:idx val="0"/>
          <c:order val="0"/>
          <c:tx>
            <c:strRef>
              <c:f>Sheet1!$B$1</c:f>
              <c:strCache>
                <c:ptCount val="1"/>
                <c:pt idx="0">
                  <c:v>Diabetes</c:v>
                </c:pt>
              </c:strCache>
            </c:strRef>
          </c:tx>
          <c:dLbls>
            <c:txPr>
              <a:bodyPr/>
              <a:lstStyle/>
              <a:p>
                <a:pPr>
                  <a:defRPr lang="en-US"/>
                </a:pPr>
                <a:endParaRPr lang="en-US"/>
              </a:p>
            </c:txPr>
            <c:showVal val="1"/>
          </c:dLbls>
          <c:cat>
            <c:strRef>
              <c:f>Sheet1!$A$2:$A$3</c:f>
              <c:strCache>
                <c:ptCount val="2"/>
                <c:pt idx="0">
                  <c:v>Brazil</c:v>
                </c:pt>
                <c:pt idx="1">
                  <c:v>Mexico</c:v>
                </c:pt>
              </c:strCache>
            </c:strRef>
          </c:cat>
          <c:val>
            <c:numRef>
              <c:f>Sheet1!$B$2:$B$3</c:f>
              <c:numCache>
                <c:formatCode>0.0</c:formatCode>
                <c:ptCount val="2"/>
                <c:pt idx="0">
                  <c:v>9.7199999999999989</c:v>
                </c:pt>
                <c:pt idx="1">
                  <c:v>14.850000000000026</c:v>
                </c:pt>
              </c:numCache>
            </c:numRef>
          </c:val>
        </c:ser>
        <c:ser>
          <c:idx val="1"/>
          <c:order val="1"/>
          <c:tx>
            <c:strRef>
              <c:f>Sheet1!$C$1</c:f>
              <c:strCache>
                <c:ptCount val="1"/>
                <c:pt idx="0">
                  <c:v>CVD</c:v>
                </c:pt>
              </c:strCache>
            </c:strRef>
          </c:tx>
          <c:dLbls>
            <c:txPr>
              <a:bodyPr/>
              <a:lstStyle/>
              <a:p>
                <a:pPr>
                  <a:defRPr lang="en-US"/>
                </a:pPr>
                <a:endParaRPr lang="en-US"/>
              </a:p>
            </c:txPr>
            <c:showVal val="1"/>
          </c:dLbls>
          <c:cat>
            <c:strRef>
              <c:f>Sheet1!$A$2:$A$3</c:f>
              <c:strCache>
                <c:ptCount val="2"/>
                <c:pt idx="0">
                  <c:v>Brazil</c:v>
                </c:pt>
                <c:pt idx="1">
                  <c:v>Mexico</c:v>
                </c:pt>
              </c:strCache>
            </c:strRef>
          </c:cat>
          <c:val>
            <c:numRef>
              <c:f>Sheet1!$C$2:$C$3</c:f>
              <c:numCache>
                <c:formatCode>General</c:formatCode>
                <c:ptCount val="2"/>
                <c:pt idx="0">
                  <c:v>6.3</c:v>
                </c:pt>
                <c:pt idx="1">
                  <c:v>6.3</c:v>
                </c:pt>
              </c:numCache>
            </c:numRef>
          </c:val>
        </c:ser>
        <c:ser>
          <c:idx val="2"/>
          <c:order val="2"/>
          <c:tx>
            <c:strRef>
              <c:f>Sheet1!$D$1</c:f>
              <c:strCache>
                <c:ptCount val="1"/>
                <c:pt idx="0">
                  <c:v>Obesity</c:v>
                </c:pt>
              </c:strCache>
            </c:strRef>
          </c:tx>
          <c:dLbls>
            <c:txPr>
              <a:bodyPr/>
              <a:lstStyle/>
              <a:p>
                <a:pPr>
                  <a:defRPr lang="en-US"/>
                </a:pPr>
                <a:endParaRPr lang="en-US"/>
              </a:p>
            </c:txPr>
            <c:showVal val="1"/>
          </c:dLbls>
          <c:cat>
            <c:strRef>
              <c:f>Sheet1!$A$2:$A$3</c:f>
              <c:strCache>
                <c:ptCount val="2"/>
                <c:pt idx="0">
                  <c:v>Brazil</c:v>
                </c:pt>
                <c:pt idx="1">
                  <c:v>Mexico</c:v>
                </c:pt>
              </c:strCache>
            </c:strRef>
          </c:cat>
          <c:val>
            <c:numRef>
              <c:f>Sheet1!$D$2:$D$3</c:f>
              <c:numCache>
                <c:formatCode>General</c:formatCode>
                <c:ptCount val="2"/>
                <c:pt idx="0">
                  <c:v>14.5</c:v>
                </c:pt>
                <c:pt idx="1">
                  <c:v>30</c:v>
                </c:pt>
              </c:numCache>
            </c:numRef>
          </c:val>
        </c:ser>
        <c:ser>
          <c:idx val="3"/>
          <c:order val="3"/>
          <c:tx>
            <c:strRef>
              <c:f>Sheet1!$E$1</c:f>
              <c:strCache>
                <c:ptCount val="1"/>
                <c:pt idx="0">
                  <c:v>Hypertension</c:v>
                </c:pt>
              </c:strCache>
            </c:strRef>
          </c:tx>
          <c:dLbls>
            <c:txPr>
              <a:bodyPr/>
              <a:lstStyle/>
              <a:p>
                <a:pPr>
                  <a:defRPr lang="en-US"/>
                </a:pPr>
                <a:endParaRPr lang="en-US"/>
              </a:p>
            </c:txPr>
            <c:showVal val="1"/>
          </c:dLbls>
          <c:cat>
            <c:strRef>
              <c:f>Sheet1!$A$2:$A$3</c:f>
              <c:strCache>
                <c:ptCount val="2"/>
                <c:pt idx="0">
                  <c:v>Brazil</c:v>
                </c:pt>
                <c:pt idx="1">
                  <c:v>Mexico</c:v>
                </c:pt>
              </c:strCache>
            </c:strRef>
          </c:cat>
          <c:val>
            <c:numRef>
              <c:f>Sheet1!$E$2:$E$3</c:f>
              <c:numCache>
                <c:formatCode>General</c:formatCode>
                <c:ptCount val="2"/>
                <c:pt idx="0">
                  <c:v>24.4</c:v>
                </c:pt>
                <c:pt idx="1">
                  <c:v>43.2</c:v>
                </c:pt>
              </c:numCache>
            </c:numRef>
          </c:val>
        </c:ser>
        <c:ser>
          <c:idx val="4"/>
          <c:order val="4"/>
          <c:tx>
            <c:strRef>
              <c:f>Sheet1!$F$1</c:f>
              <c:strCache>
                <c:ptCount val="1"/>
                <c:pt idx="0">
                  <c:v>HIV</c:v>
                </c:pt>
              </c:strCache>
            </c:strRef>
          </c:tx>
          <c:dLbls>
            <c:txPr>
              <a:bodyPr/>
              <a:lstStyle/>
              <a:p>
                <a:pPr>
                  <a:defRPr lang="en-US"/>
                </a:pPr>
                <a:endParaRPr lang="en-US"/>
              </a:p>
            </c:txPr>
            <c:showVal val="1"/>
          </c:dLbls>
          <c:cat>
            <c:strRef>
              <c:f>Sheet1!$A$2:$A$3</c:f>
              <c:strCache>
                <c:ptCount val="2"/>
                <c:pt idx="0">
                  <c:v>Brazil</c:v>
                </c:pt>
                <c:pt idx="1">
                  <c:v>Mexico</c:v>
                </c:pt>
              </c:strCache>
            </c:strRef>
          </c:cat>
          <c:val>
            <c:numRef>
              <c:f>Sheet1!$F$2:$F$3</c:f>
              <c:numCache>
                <c:formatCode>General</c:formatCode>
                <c:ptCount val="2"/>
                <c:pt idx="0">
                  <c:v>0.30000000000000032</c:v>
                </c:pt>
                <c:pt idx="1">
                  <c:v>0.30000000000000032</c:v>
                </c:pt>
              </c:numCache>
            </c:numRef>
          </c:val>
        </c:ser>
        <c:ser>
          <c:idx val="5"/>
          <c:order val="5"/>
          <c:tx>
            <c:strRef>
              <c:f>Sheet1!$G$1</c:f>
              <c:strCache>
                <c:ptCount val="1"/>
                <c:pt idx="0">
                  <c:v>TB</c:v>
                </c:pt>
              </c:strCache>
            </c:strRef>
          </c:tx>
          <c:dLbls>
            <c:txPr>
              <a:bodyPr/>
              <a:lstStyle/>
              <a:p>
                <a:pPr>
                  <a:defRPr lang="en-US"/>
                </a:pPr>
                <a:endParaRPr lang="en-US"/>
              </a:p>
            </c:txPr>
            <c:dLblPos val="outEnd"/>
            <c:showVal val="1"/>
          </c:dLbls>
          <c:cat>
            <c:strRef>
              <c:f>Sheet1!$A$2:$A$3</c:f>
              <c:strCache>
                <c:ptCount val="2"/>
                <c:pt idx="0">
                  <c:v>Brazil</c:v>
                </c:pt>
                <c:pt idx="1">
                  <c:v>Mexico</c:v>
                </c:pt>
              </c:strCache>
            </c:strRef>
          </c:cat>
          <c:val>
            <c:numRef>
              <c:f>Sheet1!$G$2:$G$3</c:f>
              <c:numCache>
                <c:formatCode>General</c:formatCode>
                <c:ptCount val="2"/>
                <c:pt idx="0">
                  <c:v>4.0000000000000022E-2</c:v>
                </c:pt>
                <c:pt idx="1">
                  <c:v>2.0000000000000011E-2</c:v>
                </c:pt>
              </c:numCache>
            </c:numRef>
          </c:val>
        </c:ser>
        <c:axId val="224144000"/>
        <c:axId val="224166272"/>
      </c:barChart>
      <c:catAx>
        <c:axId val="224144000"/>
        <c:scaling>
          <c:orientation val="minMax"/>
        </c:scaling>
        <c:axPos val="b"/>
        <c:tickLblPos val="nextTo"/>
        <c:txPr>
          <a:bodyPr/>
          <a:lstStyle/>
          <a:p>
            <a:pPr>
              <a:defRPr lang="en-US"/>
            </a:pPr>
            <a:endParaRPr lang="en-US"/>
          </a:p>
        </c:txPr>
        <c:crossAx val="224166272"/>
        <c:crosses val="autoZero"/>
        <c:auto val="1"/>
        <c:lblAlgn val="ctr"/>
        <c:lblOffset val="100"/>
      </c:catAx>
      <c:valAx>
        <c:axId val="224166272"/>
        <c:scaling>
          <c:orientation val="minMax"/>
        </c:scaling>
        <c:delete val="1"/>
        <c:axPos val="l"/>
        <c:numFmt formatCode="0.0" sourceLinked="1"/>
        <c:tickLblPos val="none"/>
        <c:crossAx val="224144000"/>
        <c:crosses val="autoZero"/>
        <c:crossBetween val="between"/>
      </c:valAx>
    </c:plotArea>
    <c:legend>
      <c:legendPos val="b"/>
      <c:layout>
        <c:manualLayout>
          <c:xMode val="edge"/>
          <c:yMode val="edge"/>
          <c:x val="4.4186620813497307E-2"/>
          <c:y val="0.74597422777748845"/>
          <c:w val="0.89999997711308832"/>
          <c:h val="0.13122777521198137"/>
        </c:manualLayout>
      </c:layout>
      <c:txPr>
        <a:bodyPr/>
        <a:lstStyle/>
        <a:p>
          <a:pPr>
            <a:defRPr lang="en-US"/>
          </a:pPr>
          <a:endParaRPr lang="en-US"/>
        </a:p>
      </c:txPr>
    </c:legend>
    <c:plotVisOnly val="1"/>
  </c:chart>
  <c:txPr>
    <a:bodyPr/>
    <a:lstStyle/>
    <a:p>
      <a:pPr>
        <a:defRPr sz="11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0"/>
          <c:order val="0"/>
          <c:tx>
            <c:strRef>
              <c:f>Sheet1!$B$1</c:f>
              <c:strCache>
                <c:ptCount val="1"/>
                <c:pt idx="0">
                  <c:v>Improved wellness and prevention</c:v>
                </c:pt>
              </c:strCache>
            </c:strRef>
          </c:tx>
          <c:dLbls>
            <c:numFmt formatCode="#,##0" sourceLinked="0"/>
            <c:txPr>
              <a:bodyPr/>
              <a:lstStyle/>
              <a:p>
                <a:pPr>
                  <a:defRPr lang="en-US">
                    <a:solidFill>
                      <a:schemeClr val="tx1"/>
                    </a:solidFill>
                  </a:defRPr>
                </a:pPr>
                <a:endParaRPr lang="en-US"/>
              </a:p>
            </c:txPr>
            <c:dLblPos val="ctr"/>
            <c:showVal val="1"/>
          </c:dLbls>
          <c:cat>
            <c:strRef>
              <c:f>Sheet1!$A$2:$A$3</c:f>
              <c:strCache>
                <c:ptCount val="2"/>
                <c:pt idx="0">
                  <c:v>Reduction in early retirement</c:v>
                </c:pt>
                <c:pt idx="1">
                  <c:v>Reduction in unpaid absenteeism</c:v>
                </c:pt>
              </c:strCache>
            </c:strRef>
          </c:cat>
          <c:val>
            <c:numRef>
              <c:f>Sheet1!$B$2:$B$3</c:f>
              <c:numCache>
                <c:formatCode>0</c:formatCode>
                <c:ptCount val="2"/>
                <c:pt idx="0">
                  <c:v>304</c:v>
                </c:pt>
                <c:pt idx="1">
                  <c:v>306</c:v>
                </c:pt>
              </c:numCache>
            </c:numRef>
          </c:val>
        </c:ser>
        <c:axId val="240665728"/>
        <c:axId val="240667264"/>
      </c:barChart>
      <c:catAx>
        <c:axId val="240665728"/>
        <c:scaling>
          <c:orientation val="minMax"/>
        </c:scaling>
        <c:axPos val="l"/>
        <c:tickLblPos val="nextTo"/>
        <c:txPr>
          <a:bodyPr/>
          <a:lstStyle/>
          <a:p>
            <a:pPr>
              <a:defRPr lang="en-US"/>
            </a:pPr>
            <a:endParaRPr lang="en-US"/>
          </a:p>
        </c:txPr>
        <c:crossAx val="240667264"/>
        <c:crosses val="autoZero"/>
        <c:auto val="1"/>
        <c:lblAlgn val="ctr"/>
        <c:lblOffset val="100"/>
      </c:catAx>
      <c:valAx>
        <c:axId val="240667264"/>
        <c:scaling>
          <c:orientation val="minMax"/>
          <c:max val="350"/>
          <c:min val="0"/>
        </c:scaling>
        <c:axPos val="b"/>
        <c:numFmt formatCode="0" sourceLinked="1"/>
        <c:tickLblPos val="nextTo"/>
        <c:txPr>
          <a:bodyPr/>
          <a:lstStyle/>
          <a:p>
            <a:pPr>
              <a:defRPr lang="en-US"/>
            </a:pPr>
            <a:endParaRPr lang="en-US"/>
          </a:p>
        </c:txPr>
        <c:crossAx val="240665728"/>
        <c:crosses val="autoZero"/>
        <c:crossBetween val="between"/>
      </c:valAx>
    </c:plotArea>
    <c:plotVisOnly val="1"/>
  </c:chart>
  <c:txPr>
    <a:bodyPr/>
    <a:lstStyle/>
    <a:p>
      <a:pPr>
        <a:defRPr sz="11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doughnutChart>
        <c:varyColors val="1"/>
        <c:ser>
          <c:idx val="0"/>
          <c:order val="0"/>
          <c:tx>
            <c:strRef>
              <c:f>Sheet1!$B$1</c:f>
              <c:strCache>
                <c:ptCount val="1"/>
                <c:pt idx="0">
                  <c:v>USD XBn HC costs saved</c:v>
                </c:pt>
              </c:strCache>
            </c:strRef>
          </c:tx>
          <c:dLbls>
            <c:txPr>
              <a:bodyPr/>
              <a:lstStyle/>
              <a:p>
                <a:pPr>
                  <a:defRPr lang="en-US"/>
                </a:pPr>
                <a:endParaRPr lang="en-US"/>
              </a:p>
            </c:txPr>
            <c:showVal val="1"/>
            <c:showLeaderLines val="1"/>
          </c:dLbls>
          <c:cat>
            <c:strRef>
              <c:f>Sheet1!$A$2:$A$3</c:f>
              <c:strCache>
                <c:ptCount val="2"/>
                <c:pt idx="0">
                  <c:v>Wages</c:v>
                </c:pt>
                <c:pt idx="1">
                  <c:v>Taxes</c:v>
                </c:pt>
              </c:strCache>
            </c:strRef>
          </c:cat>
          <c:val>
            <c:numRef>
              <c:f>Sheet1!$B$2:$B$3</c:f>
              <c:numCache>
                <c:formatCode>0.0</c:formatCode>
                <c:ptCount val="2"/>
                <c:pt idx="0">
                  <c:v>3.0806150660054992</c:v>
                </c:pt>
                <c:pt idx="1">
                  <c:v>1.5040975798317533</c:v>
                </c:pt>
              </c:numCache>
            </c:numRef>
          </c:val>
        </c:ser>
        <c:firstSliceAng val="0"/>
        <c:holeSize val="50"/>
      </c:doughnutChart>
    </c:plotArea>
    <c:plotVisOnly val="1"/>
  </c:chart>
  <c:txPr>
    <a:bodyPr/>
    <a:lstStyle/>
    <a:p>
      <a:pPr>
        <a:defRPr sz="11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doughnutChart>
        <c:varyColors val="1"/>
        <c:ser>
          <c:idx val="0"/>
          <c:order val="0"/>
          <c:tx>
            <c:strRef>
              <c:f>Sheet1!$B$1</c:f>
              <c:strCache>
                <c:ptCount val="1"/>
                <c:pt idx="0">
                  <c:v>USD XBn HC costs saved</c:v>
                </c:pt>
              </c:strCache>
            </c:strRef>
          </c:tx>
          <c:dLbls>
            <c:txPr>
              <a:bodyPr/>
              <a:lstStyle/>
              <a:p>
                <a:pPr>
                  <a:defRPr lang="en-US"/>
                </a:pPr>
                <a:endParaRPr lang="en-US"/>
              </a:p>
            </c:txPr>
            <c:showVal val="1"/>
            <c:showLeaderLines val="1"/>
          </c:dLbls>
          <c:cat>
            <c:strRef>
              <c:f>Sheet1!$A$2:$A$3</c:f>
              <c:strCache>
                <c:ptCount val="2"/>
                <c:pt idx="0">
                  <c:v>Wages</c:v>
                </c:pt>
                <c:pt idx="1">
                  <c:v>Taxes</c:v>
                </c:pt>
              </c:strCache>
            </c:strRef>
          </c:cat>
          <c:val>
            <c:numRef>
              <c:f>Sheet1!$B$2:$B$3</c:f>
              <c:numCache>
                <c:formatCode>0.0</c:formatCode>
                <c:ptCount val="2"/>
                <c:pt idx="0">
                  <c:v>6.0287023978994556</c:v>
                </c:pt>
                <c:pt idx="1">
                  <c:v>2.3912170907509922</c:v>
                </c:pt>
              </c:numCache>
            </c:numRef>
          </c:val>
        </c:ser>
        <c:firstSliceAng val="0"/>
        <c:holeSize val="50"/>
      </c:doughnutChart>
    </c:plotArea>
    <c:legend>
      <c:legendPos val="b"/>
      <c:layout>
        <c:manualLayout>
          <c:xMode val="edge"/>
          <c:yMode val="edge"/>
          <c:x val="0.24300399277433607"/>
          <c:y val="0.7145039161771447"/>
          <c:w val="0.49488169515728869"/>
          <c:h val="0.12015216847894022"/>
        </c:manualLayout>
      </c:layout>
      <c:txPr>
        <a:bodyPr/>
        <a:lstStyle/>
        <a:p>
          <a:pPr>
            <a:defRPr lang="en-US"/>
          </a:pPr>
          <a:endParaRPr lang="en-US"/>
        </a:p>
      </c:txPr>
    </c:legend>
    <c:plotVisOnly val="1"/>
  </c:chart>
  <c:txPr>
    <a:bodyPr/>
    <a:lstStyle/>
    <a:p>
      <a:pPr>
        <a:defRPr sz="11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0"/>
          <c:order val="0"/>
          <c:tx>
            <c:strRef>
              <c:f>Sheet1!$B$1</c:f>
              <c:strCache>
                <c:ptCount val="1"/>
                <c:pt idx="0">
                  <c:v>Improved wellness and prevention</c:v>
                </c:pt>
              </c:strCache>
            </c:strRef>
          </c:tx>
          <c:dLbls>
            <c:numFmt formatCode="#,##0" sourceLinked="0"/>
            <c:txPr>
              <a:bodyPr/>
              <a:lstStyle/>
              <a:p>
                <a:pPr>
                  <a:defRPr lang="en-US">
                    <a:solidFill>
                      <a:schemeClr val="tx1"/>
                    </a:solidFill>
                  </a:defRPr>
                </a:pPr>
                <a:endParaRPr lang="en-US"/>
              </a:p>
            </c:txPr>
            <c:dLblPos val="ctr"/>
            <c:showVal val="1"/>
          </c:dLbls>
          <c:cat>
            <c:strRef>
              <c:f>Sheet1!$A$2:$A$3</c:f>
              <c:strCache>
                <c:ptCount val="2"/>
                <c:pt idx="0">
                  <c:v>Reduction in early retirement</c:v>
                </c:pt>
                <c:pt idx="1">
                  <c:v>Reduction in unpaid absenteeism</c:v>
                </c:pt>
              </c:strCache>
            </c:strRef>
          </c:cat>
          <c:val>
            <c:numRef>
              <c:f>Sheet1!$B$2:$B$3</c:f>
              <c:numCache>
                <c:formatCode>_(* #,##0_);_(* \(#,##0\);_(* "-"??_);_(@_)</c:formatCode>
                <c:ptCount val="2"/>
                <c:pt idx="0">
                  <c:v>2603</c:v>
                </c:pt>
                <c:pt idx="1">
                  <c:v>158</c:v>
                </c:pt>
              </c:numCache>
            </c:numRef>
          </c:val>
        </c:ser>
        <c:axId val="240882048"/>
        <c:axId val="240883584"/>
      </c:barChart>
      <c:catAx>
        <c:axId val="240882048"/>
        <c:scaling>
          <c:orientation val="minMax"/>
        </c:scaling>
        <c:axPos val="l"/>
        <c:tickLblPos val="nextTo"/>
        <c:txPr>
          <a:bodyPr/>
          <a:lstStyle/>
          <a:p>
            <a:pPr>
              <a:defRPr lang="en-US"/>
            </a:pPr>
            <a:endParaRPr lang="en-US"/>
          </a:p>
        </c:txPr>
        <c:crossAx val="240883584"/>
        <c:crosses val="autoZero"/>
        <c:auto val="1"/>
        <c:lblAlgn val="ctr"/>
        <c:lblOffset val="100"/>
      </c:catAx>
      <c:valAx>
        <c:axId val="240883584"/>
        <c:scaling>
          <c:orientation val="minMax"/>
          <c:min val="0"/>
        </c:scaling>
        <c:axPos val="b"/>
        <c:numFmt formatCode="_(* #,##0_);_(* \(#,##0\);_(* &quot;-&quot;??_);_(@_)" sourceLinked="1"/>
        <c:tickLblPos val="nextTo"/>
        <c:txPr>
          <a:bodyPr/>
          <a:lstStyle/>
          <a:p>
            <a:pPr>
              <a:defRPr lang="en-US"/>
            </a:pPr>
            <a:endParaRPr lang="en-US"/>
          </a:p>
        </c:txPr>
        <c:crossAx val="240882048"/>
        <c:crosses val="autoZero"/>
        <c:crossBetween val="between"/>
      </c:valAx>
    </c:plotArea>
    <c:plotVisOnly val="1"/>
  </c:chart>
  <c:txPr>
    <a:bodyPr/>
    <a:lstStyle/>
    <a:p>
      <a:pPr>
        <a:defRPr sz="11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lang="en-US"/>
            </a:pPr>
            <a:r>
              <a:rPr lang="en-GB" sz="1200" b="1" dirty="0" smtClean="0">
                <a:latin typeface="+mn-lt"/>
              </a:rPr>
              <a:t>Regular mHealth users that could benefit by</a:t>
            </a:r>
            <a:r>
              <a:rPr lang="en-GB" sz="1200" b="1" baseline="0" dirty="0" smtClean="0">
                <a:latin typeface="+mn-lt"/>
              </a:rPr>
              <a:t> </a:t>
            </a:r>
            <a:r>
              <a:rPr lang="en-GB" sz="1200" b="1" dirty="0" smtClean="0">
                <a:latin typeface="+mn-lt"/>
              </a:rPr>
              <a:t>2017 (mn)</a:t>
            </a:r>
            <a:endParaRPr lang="en-GB" sz="1200" dirty="0">
              <a:latin typeface="+mn-lt"/>
            </a:endParaRPr>
          </a:p>
        </c:rich>
      </c:tx>
      <c:layout/>
    </c:title>
    <c:plotArea>
      <c:layout/>
      <c:barChart>
        <c:barDir val="col"/>
        <c:grouping val="clustered"/>
        <c:ser>
          <c:idx val="0"/>
          <c:order val="0"/>
          <c:tx>
            <c:strRef>
              <c:f>Sheet1!$B$1</c:f>
              <c:strCache>
                <c:ptCount val="1"/>
                <c:pt idx="0">
                  <c:v>Potential - 100% adoption</c:v>
                </c:pt>
              </c:strCache>
            </c:strRef>
          </c:tx>
          <c:dLbls>
            <c:numFmt formatCode="#,##0.0" sourceLinked="0"/>
            <c:txPr>
              <a:bodyPr/>
              <a:lstStyle/>
              <a:p>
                <a:pPr>
                  <a:defRPr lang="en-US"/>
                </a:pPr>
                <a:endParaRPr lang="en-US"/>
              </a:p>
            </c:txPr>
            <c:showVal val="1"/>
          </c:dLbls>
          <c:cat>
            <c:strRef>
              <c:f>Sheet1!$A$2:$A$6</c:f>
              <c:strCache>
                <c:ptCount val="5"/>
                <c:pt idx="0">
                  <c:v>Chronic 
patients</c:v>
                </c:pt>
                <c:pt idx="1">
                  <c:v>Patients at risk 
of developing 
chronic 
conditions</c:v>
                </c:pt>
                <c:pt idx="2">
                  <c:v>Patients 
with 
lifestyle 
conditions</c:v>
                </c:pt>
                <c:pt idx="3">
                  <c:v>Patients at risk 
of developing 
lifestyle 
conditons</c:v>
                </c:pt>
                <c:pt idx="4">
                  <c:v>Working
 days 
saved for 
doctors</c:v>
                </c:pt>
              </c:strCache>
            </c:strRef>
          </c:cat>
          <c:val>
            <c:numRef>
              <c:f>Sheet1!$B$2:$B$6</c:f>
              <c:numCache>
                <c:formatCode>General</c:formatCode>
                <c:ptCount val="5"/>
                <c:pt idx="0">
                  <c:v>16.32</c:v>
                </c:pt>
                <c:pt idx="1">
                  <c:v>4.01</c:v>
                </c:pt>
                <c:pt idx="2">
                  <c:v>9.2000000000000011</c:v>
                </c:pt>
                <c:pt idx="3">
                  <c:v>15.9</c:v>
                </c:pt>
                <c:pt idx="4">
                  <c:v>9.4</c:v>
                </c:pt>
              </c:numCache>
            </c:numRef>
          </c:val>
        </c:ser>
        <c:ser>
          <c:idx val="1"/>
          <c:order val="1"/>
          <c:tx>
            <c:strRef>
              <c:f>Sheet1!$C$1</c:f>
              <c:strCache>
                <c:ptCount val="1"/>
                <c:pt idx="0">
                  <c:v>No action - 10% adoption</c:v>
                </c:pt>
              </c:strCache>
            </c:strRef>
          </c:tx>
          <c:dLbls>
            <c:numFmt formatCode="#,##0.0" sourceLinked="0"/>
            <c:txPr>
              <a:bodyPr/>
              <a:lstStyle/>
              <a:p>
                <a:pPr>
                  <a:defRPr lang="en-US"/>
                </a:pPr>
                <a:endParaRPr lang="en-US"/>
              </a:p>
            </c:txPr>
            <c:showVal val="1"/>
          </c:dLbls>
          <c:cat>
            <c:strRef>
              <c:f>Sheet1!$A$2:$A$6</c:f>
              <c:strCache>
                <c:ptCount val="5"/>
                <c:pt idx="0">
                  <c:v>Chronic 
patients</c:v>
                </c:pt>
                <c:pt idx="1">
                  <c:v>Patients at risk 
of developing 
chronic 
conditions</c:v>
                </c:pt>
                <c:pt idx="2">
                  <c:v>Patients 
with 
lifestyle 
conditions</c:v>
                </c:pt>
                <c:pt idx="3">
                  <c:v>Patients at risk 
of developing 
lifestyle 
conditons</c:v>
                </c:pt>
                <c:pt idx="4">
                  <c:v>Working
 days 
saved for 
doctors</c:v>
                </c:pt>
              </c:strCache>
            </c:strRef>
          </c:cat>
          <c:val>
            <c:numRef>
              <c:f>Sheet1!$C$2:$C$6</c:f>
              <c:numCache>
                <c:formatCode>General</c:formatCode>
                <c:ptCount val="5"/>
                <c:pt idx="0">
                  <c:v>1.79</c:v>
                </c:pt>
                <c:pt idx="1">
                  <c:v>0.44</c:v>
                </c:pt>
                <c:pt idx="2">
                  <c:v>1</c:v>
                </c:pt>
                <c:pt idx="3">
                  <c:v>1.7</c:v>
                </c:pt>
                <c:pt idx="4">
                  <c:v>1.04</c:v>
                </c:pt>
              </c:numCache>
            </c:numRef>
          </c:val>
        </c:ser>
        <c:axId val="245668096"/>
        <c:axId val="245673984"/>
      </c:barChart>
      <c:catAx>
        <c:axId val="245668096"/>
        <c:scaling>
          <c:orientation val="minMax"/>
        </c:scaling>
        <c:axPos val="b"/>
        <c:tickLblPos val="nextTo"/>
        <c:txPr>
          <a:bodyPr/>
          <a:lstStyle/>
          <a:p>
            <a:pPr>
              <a:defRPr lang="en-US"/>
            </a:pPr>
            <a:endParaRPr lang="en-US"/>
          </a:p>
        </c:txPr>
        <c:crossAx val="245673984"/>
        <c:crosses val="autoZero"/>
        <c:auto val="1"/>
        <c:lblAlgn val="ctr"/>
        <c:lblOffset val="100"/>
      </c:catAx>
      <c:valAx>
        <c:axId val="245673984"/>
        <c:scaling>
          <c:orientation val="minMax"/>
        </c:scaling>
        <c:delete val="1"/>
        <c:axPos val="l"/>
        <c:numFmt formatCode="General" sourceLinked="1"/>
        <c:tickLblPos val="none"/>
        <c:crossAx val="245668096"/>
        <c:crosses val="autoZero"/>
        <c:crossBetween val="between"/>
      </c:valAx>
    </c:plotArea>
    <c:legend>
      <c:legendPos val="b"/>
      <c:layout/>
      <c:txPr>
        <a:bodyPr/>
        <a:lstStyle/>
        <a:p>
          <a:pPr>
            <a:defRPr lang="en-US"/>
          </a:pPr>
          <a:endParaRPr lang="en-US"/>
        </a:p>
      </c:txPr>
    </c:legend>
    <c:plotVisOnly val="1"/>
  </c:chart>
  <c:txPr>
    <a:bodyPr/>
    <a:lstStyle/>
    <a:p>
      <a:pPr>
        <a:defRPr sz="11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rgbClr val="000000"/>
                </a:solidFill>
                <a:latin typeface="+mn-lt"/>
                <a:ea typeface="+mn-ea"/>
                <a:cs typeface="+mn-cs"/>
              </a:defRPr>
            </a:pPr>
            <a:r>
              <a:rPr lang="en-US" sz="1200" dirty="0" smtClean="0"/>
              <a:t>Hours of professional life created (mn) - 2017</a:t>
            </a:r>
          </a:p>
        </c:rich>
      </c:tx>
      <c:layout/>
    </c:title>
    <c:plotArea>
      <c:layout/>
      <c:barChart>
        <c:barDir val="bar"/>
        <c:grouping val="clustered"/>
        <c:ser>
          <c:idx val="0"/>
          <c:order val="0"/>
          <c:tx>
            <c:strRef>
              <c:f>Sheet1!$B$1</c:f>
              <c:strCache>
                <c:ptCount val="1"/>
                <c:pt idx="0">
                  <c:v>Improved wellness and prevention</c:v>
                </c:pt>
              </c:strCache>
            </c:strRef>
          </c:tx>
          <c:spPr>
            <a:solidFill>
              <a:schemeClr val="accent2"/>
            </a:solidFill>
          </c:spPr>
          <c:dPt>
            <c:idx val="0"/>
            <c:spPr>
              <a:solidFill>
                <a:schemeClr val="accent6"/>
              </a:solidFill>
            </c:spPr>
          </c:dPt>
          <c:dLbls>
            <c:numFmt formatCode="#,##0" sourceLinked="0"/>
            <c:txPr>
              <a:bodyPr/>
              <a:lstStyle/>
              <a:p>
                <a:pPr>
                  <a:defRPr lang="en-US">
                    <a:solidFill>
                      <a:schemeClr val="tx1"/>
                    </a:solidFill>
                  </a:defRPr>
                </a:pPr>
                <a:endParaRPr lang="en-US"/>
              </a:p>
            </c:txPr>
            <c:dLblPos val="outEnd"/>
            <c:showVal val="1"/>
          </c:dLbls>
          <c:cat>
            <c:strRef>
              <c:f>Sheet1!$A$2:$A$3</c:f>
              <c:strCache>
                <c:ptCount val="2"/>
                <c:pt idx="0">
                  <c:v>No action -
 10% adoption</c:v>
                </c:pt>
                <c:pt idx="1">
                  <c:v>Potential -
 100% adoption</c:v>
                </c:pt>
              </c:strCache>
            </c:strRef>
          </c:cat>
          <c:val>
            <c:numRef>
              <c:f>Sheet1!$B$2:$B$3</c:f>
              <c:numCache>
                <c:formatCode>0.0</c:formatCode>
                <c:ptCount val="2"/>
                <c:pt idx="0">
                  <c:v>67</c:v>
                </c:pt>
                <c:pt idx="1">
                  <c:v>610</c:v>
                </c:pt>
              </c:numCache>
            </c:numRef>
          </c:val>
        </c:ser>
        <c:dLbls>
          <c:showVal val="1"/>
        </c:dLbls>
        <c:axId val="241501696"/>
        <c:axId val="241824512"/>
      </c:barChart>
      <c:catAx>
        <c:axId val="241501696"/>
        <c:scaling>
          <c:orientation val="minMax"/>
        </c:scaling>
        <c:axPos val="l"/>
        <c:tickLblPos val="nextTo"/>
        <c:txPr>
          <a:bodyPr/>
          <a:lstStyle/>
          <a:p>
            <a:pPr>
              <a:defRPr lang="en-US"/>
            </a:pPr>
            <a:endParaRPr lang="en-US"/>
          </a:p>
        </c:txPr>
        <c:crossAx val="241824512"/>
        <c:crosses val="autoZero"/>
        <c:auto val="1"/>
        <c:lblAlgn val="ctr"/>
        <c:lblOffset val="100"/>
      </c:catAx>
      <c:valAx>
        <c:axId val="241824512"/>
        <c:scaling>
          <c:orientation val="minMax"/>
        </c:scaling>
        <c:delete val="1"/>
        <c:axPos val="b"/>
        <c:numFmt formatCode="0.0" sourceLinked="1"/>
        <c:tickLblPos val="none"/>
        <c:crossAx val="241501696"/>
        <c:crosses val="autoZero"/>
        <c:crossBetween val="between"/>
      </c:valAx>
    </c:plotArea>
    <c:plotVisOnly val="1"/>
  </c:chart>
  <c:txPr>
    <a:bodyPr/>
    <a:lstStyle/>
    <a:p>
      <a:pPr>
        <a:defRPr sz="11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US" sz="1200" b="1" i="0" u="none" strike="noStrike" kern="1200" baseline="0">
                <a:solidFill>
                  <a:srgbClr val="000000"/>
                </a:solidFill>
                <a:latin typeface="+mn-lt"/>
                <a:ea typeface="+mn-ea"/>
                <a:cs typeface="+mn-cs"/>
              </a:defRPr>
            </a:pPr>
            <a:r>
              <a:rPr lang="en-US" sz="1200" dirty="0" smtClean="0"/>
              <a:t>Hours of professional life created (mn) - 2017</a:t>
            </a:r>
          </a:p>
        </c:rich>
      </c:tx>
      <c:layout/>
    </c:title>
    <c:plotArea>
      <c:layout/>
      <c:barChart>
        <c:barDir val="bar"/>
        <c:grouping val="clustered"/>
        <c:ser>
          <c:idx val="0"/>
          <c:order val="0"/>
          <c:tx>
            <c:strRef>
              <c:f>Sheet1!$B$1</c:f>
              <c:strCache>
                <c:ptCount val="1"/>
                <c:pt idx="0">
                  <c:v>Improved wellness and prevention</c:v>
                </c:pt>
              </c:strCache>
            </c:strRef>
          </c:tx>
          <c:spPr>
            <a:solidFill>
              <a:schemeClr val="accent2"/>
            </a:solidFill>
          </c:spPr>
          <c:dPt>
            <c:idx val="0"/>
            <c:spPr>
              <a:solidFill>
                <a:schemeClr val="accent6"/>
              </a:solidFill>
            </c:spPr>
          </c:dPt>
          <c:dLbls>
            <c:numFmt formatCode="#,##0" sourceLinked="0"/>
            <c:txPr>
              <a:bodyPr/>
              <a:lstStyle/>
              <a:p>
                <a:pPr>
                  <a:defRPr lang="en-US">
                    <a:solidFill>
                      <a:schemeClr val="tx1"/>
                    </a:solidFill>
                  </a:defRPr>
                </a:pPr>
                <a:endParaRPr lang="en-US"/>
              </a:p>
            </c:txPr>
            <c:dLblPos val="outEnd"/>
            <c:showVal val="1"/>
          </c:dLbls>
          <c:cat>
            <c:strRef>
              <c:f>Sheet1!$A$2:$A$3</c:f>
              <c:strCache>
                <c:ptCount val="2"/>
                <c:pt idx="0">
                  <c:v>No action -
 10% adoption</c:v>
                </c:pt>
                <c:pt idx="1">
                  <c:v>Potential -
 100% adoption</c:v>
                </c:pt>
              </c:strCache>
            </c:strRef>
          </c:cat>
          <c:val>
            <c:numRef>
              <c:f>Sheet1!$B$2:$B$3</c:f>
              <c:numCache>
                <c:formatCode>0.0</c:formatCode>
                <c:ptCount val="2"/>
                <c:pt idx="0">
                  <c:v>303.71524823898369</c:v>
                </c:pt>
                <c:pt idx="1">
                  <c:v>2761.0477112634912</c:v>
                </c:pt>
              </c:numCache>
            </c:numRef>
          </c:val>
        </c:ser>
        <c:dLbls>
          <c:showVal val="1"/>
        </c:dLbls>
        <c:axId val="235710720"/>
        <c:axId val="235820928"/>
      </c:barChart>
      <c:catAx>
        <c:axId val="235710720"/>
        <c:scaling>
          <c:orientation val="minMax"/>
        </c:scaling>
        <c:axPos val="l"/>
        <c:tickLblPos val="nextTo"/>
        <c:txPr>
          <a:bodyPr/>
          <a:lstStyle/>
          <a:p>
            <a:pPr>
              <a:defRPr lang="en-US"/>
            </a:pPr>
            <a:endParaRPr lang="en-US"/>
          </a:p>
        </c:txPr>
        <c:crossAx val="235820928"/>
        <c:crosses val="autoZero"/>
        <c:auto val="1"/>
        <c:lblAlgn val="ctr"/>
        <c:lblOffset val="100"/>
      </c:catAx>
      <c:valAx>
        <c:axId val="235820928"/>
        <c:scaling>
          <c:orientation val="minMax"/>
        </c:scaling>
        <c:delete val="1"/>
        <c:axPos val="b"/>
        <c:numFmt formatCode="0.0" sourceLinked="1"/>
        <c:tickLblPos val="none"/>
        <c:crossAx val="235710720"/>
        <c:crosses val="autoZero"/>
        <c:crossBetween val="between"/>
      </c:valAx>
    </c:plotArea>
    <c:plotVisOnly val="1"/>
  </c:chart>
  <c:txPr>
    <a:bodyPr/>
    <a:lstStyle/>
    <a:p>
      <a:pPr>
        <a:defRPr sz="11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n-US"/>
            </a:pPr>
            <a:r>
              <a:rPr lang="en-GB" sz="1200" dirty="0" smtClean="0"/>
              <a:t>Regular mHealth</a:t>
            </a:r>
            <a:r>
              <a:rPr lang="en-GB" sz="1200" baseline="0" dirty="0" smtClean="0"/>
              <a:t> users that could benefit by 2017 (mn)</a:t>
            </a:r>
            <a:endParaRPr lang="en-GB" sz="1200" dirty="0"/>
          </a:p>
        </c:rich>
      </c:tx>
      <c:layout/>
    </c:title>
    <c:plotArea>
      <c:layout>
        <c:manualLayout>
          <c:layoutTarget val="inner"/>
          <c:xMode val="edge"/>
          <c:yMode val="edge"/>
          <c:x val="2.5909166948879406E-2"/>
          <c:y val="0.24981789495414244"/>
          <c:w val="0.88307880019899565"/>
          <c:h val="0.19724535634968721"/>
        </c:manualLayout>
      </c:layout>
      <c:barChart>
        <c:barDir val="col"/>
        <c:grouping val="clustered"/>
        <c:ser>
          <c:idx val="0"/>
          <c:order val="0"/>
          <c:tx>
            <c:strRef>
              <c:f>Sheet1!$B$1</c:f>
              <c:strCache>
                <c:ptCount val="1"/>
                <c:pt idx="0">
                  <c:v>Potential - 100% adoption</c:v>
                </c:pt>
              </c:strCache>
            </c:strRef>
          </c:tx>
          <c:dLbls>
            <c:txPr>
              <a:bodyPr/>
              <a:lstStyle/>
              <a:p>
                <a:pPr>
                  <a:defRPr lang="en-US"/>
                </a:pPr>
                <a:endParaRPr lang="en-US"/>
              </a:p>
            </c:txPr>
            <c:showVal val="1"/>
          </c:dLbls>
          <c:cat>
            <c:strRef>
              <c:f>Sheet1!$A$2:$A$6</c:f>
              <c:strCache>
                <c:ptCount val="5"/>
                <c:pt idx="0">
                  <c:v>Chronic 
patients</c:v>
                </c:pt>
                <c:pt idx="1">
                  <c:v>Patients at risk  of developing 
chronic 
conditions</c:v>
                </c:pt>
                <c:pt idx="2">
                  <c:v>Patients 
with 
lifestyle 
conditions</c:v>
                </c:pt>
                <c:pt idx="3">
                  <c:v>Patients at risk of developing 
lifestyle 
conditons</c:v>
                </c:pt>
                <c:pt idx="4">
                  <c:v>Working
 days 
saved for 
doctors</c:v>
                </c:pt>
              </c:strCache>
            </c:strRef>
          </c:cat>
          <c:val>
            <c:numRef>
              <c:f>Sheet1!$B$2:$B$6</c:f>
              <c:numCache>
                <c:formatCode>General</c:formatCode>
                <c:ptCount val="5"/>
                <c:pt idx="0">
                  <c:v>5.9</c:v>
                </c:pt>
                <c:pt idx="1">
                  <c:v>1.7</c:v>
                </c:pt>
                <c:pt idx="2">
                  <c:v>4.9000000000000004</c:v>
                </c:pt>
                <c:pt idx="3">
                  <c:v>6.08</c:v>
                </c:pt>
                <c:pt idx="4">
                  <c:v>5.2</c:v>
                </c:pt>
              </c:numCache>
            </c:numRef>
          </c:val>
        </c:ser>
        <c:ser>
          <c:idx val="1"/>
          <c:order val="1"/>
          <c:tx>
            <c:strRef>
              <c:f>Sheet1!$C$1</c:f>
              <c:strCache>
                <c:ptCount val="1"/>
                <c:pt idx="0">
                  <c:v>No action - 10% adoption</c:v>
                </c:pt>
              </c:strCache>
            </c:strRef>
          </c:tx>
          <c:dLbls>
            <c:numFmt formatCode="#,##0.0" sourceLinked="0"/>
            <c:txPr>
              <a:bodyPr/>
              <a:lstStyle/>
              <a:p>
                <a:pPr>
                  <a:defRPr lang="en-US"/>
                </a:pPr>
                <a:endParaRPr lang="en-US"/>
              </a:p>
            </c:txPr>
            <c:showVal val="1"/>
          </c:dLbls>
          <c:cat>
            <c:strRef>
              <c:f>Sheet1!$A$2:$A$6</c:f>
              <c:strCache>
                <c:ptCount val="5"/>
                <c:pt idx="0">
                  <c:v>Chronic 
patients</c:v>
                </c:pt>
                <c:pt idx="1">
                  <c:v>Patients at risk  of developing 
chronic 
conditions</c:v>
                </c:pt>
                <c:pt idx="2">
                  <c:v>Patients 
with 
lifestyle 
conditions</c:v>
                </c:pt>
                <c:pt idx="3">
                  <c:v>Patients at risk of developing 
lifestyle 
conditons</c:v>
                </c:pt>
                <c:pt idx="4">
                  <c:v>Working
 days 
saved for 
doctors</c:v>
                </c:pt>
              </c:strCache>
            </c:strRef>
          </c:cat>
          <c:val>
            <c:numRef>
              <c:f>Sheet1!$C$2:$C$6</c:f>
              <c:numCache>
                <c:formatCode>General</c:formatCode>
                <c:ptCount val="5"/>
                <c:pt idx="0">
                  <c:v>0.64000000000000079</c:v>
                </c:pt>
                <c:pt idx="1">
                  <c:v>0.18000000000000016</c:v>
                </c:pt>
                <c:pt idx="2">
                  <c:v>0.30000000000000032</c:v>
                </c:pt>
                <c:pt idx="3">
                  <c:v>0.66000000000000092</c:v>
                </c:pt>
                <c:pt idx="4">
                  <c:v>0.56999999999999995</c:v>
                </c:pt>
              </c:numCache>
            </c:numRef>
          </c:val>
        </c:ser>
        <c:axId val="238178688"/>
        <c:axId val="239229568"/>
      </c:barChart>
      <c:catAx>
        <c:axId val="238178688"/>
        <c:scaling>
          <c:orientation val="minMax"/>
        </c:scaling>
        <c:axPos val="b"/>
        <c:tickLblPos val="nextTo"/>
        <c:txPr>
          <a:bodyPr/>
          <a:lstStyle/>
          <a:p>
            <a:pPr>
              <a:defRPr lang="en-US"/>
            </a:pPr>
            <a:endParaRPr lang="en-US"/>
          </a:p>
        </c:txPr>
        <c:crossAx val="239229568"/>
        <c:crosses val="autoZero"/>
        <c:auto val="1"/>
        <c:lblAlgn val="ctr"/>
        <c:lblOffset val="100"/>
      </c:catAx>
      <c:valAx>
        <c:axId val="239229568"/>
        <c:scaling>
          <c:orientation val="minMax"/>
        </c:scaling>
        <c:delete val="1"/>
        <c:axPos val="l"/>
        <c:numFmt formatCode="General" sourceLinked="1"/>
        <c:tickLblPos val="none"/>
        <c:crossAx val="238178688"/>
        <c:crosses val="autoZero"/>
        <c:crossBetween val="between"/>
      </c:valAx>
    </c:plotArea>
    <c:legend>
      <c:legendPos val="b"/>
      <c:layout>
        <c:manualLayout>
          <c:xMode val="edge"/>
          <c:yMode val="edge"/>
          <c:x val="0"/>
          <c:y val="0.84532396190860759"/>
          <c:w val="0.99345032851285675"/>
          <c:h val="0.12658615990308883"/>
        </c:manualLayout>
      </c:layout>
      <c:txPr>
        <a:bodyPr/>
        <a:lstStyle/>
        <a:p>
          <a:pPr>
            <a:defRPr lang="en-US"/>
          </a:pPr>
          <a:endParaRPr lang="en-US"/>
        </a:p>
      </c:txPr>
    </c:legend>
    <c:plotVisOnly val="1"/>
  </c:chart>
  <c:txPr>
    <a:bodyPr/>
    <a:lstStyle/>
    <a:p>
      <a:pPr>
        <a:defRPr sz="11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1" cy="464821"/>
          </a:xfrm>
          <a:prstGeom prst="rect">
            <a:avLst/>
          </a:prstGeom>
        </p:spPr>
        <p:txBody>
          <a:bodyPr vert="horz" lIns="91908" tIns="45953" rIns="91908" bIns="45953" rtlCol="0"/>
          <a:lstStyle>
            <a:lvl1pPr algn="l">
              <a:defRPr sz="1200"/>
            </a:lvl1pPr>
          </a:lstStyle>
          <a:p>
            <a:endParaRPr lang="en-GB" dirty="0"/>
          </a:p>
        </p:txBody>
      </p:sp>
      <p:sp>
        <p:nvSpPr>
          <p:cNvPr id="3" name="Date Placeholder 2"/>
          <p:cNvSpPr>
            <a:spLocks noGrp="1"/>
          </p:cNvSpPr>
          <p:nvPr>
            <p:ph type="dt" sz="quarter" idx="1"/>
          </p:nvPr>
        </p:nvSpPr>
        <p:spPr>
          <a:xfrm>
            <a:off x="3884614" y="0"/>
            <a:ext cx="2971801" cy="464821"/>
          </a:xfrm>
          <a:prstGeom prst="rect">
            <a:avLst/>
          </a:prstGeom>
        </p:spPr>
        <p:txBody>
          <a:bodyPr vert="horz" lIns="91908" tIns="45953" rIns="91908" bIns="45953" rtlCol="0"/>
          <a:lstStyle>
            <a:lvl1pPr algn="r">
              <a:defRPr sz="1200"/>
            </a:lvl1pPr>
          </a:lstStyle>
          <a:p>
            <a:fld id="{5DC50901-8E11-48E8-8A3E-8E8C700D774B}" type="datetimeFigureOut">
              <a:rPr lang="en-GB" smtClean="0"/>
              <a:pPr/>
              <a:t>21/05/2013</a:t>
            </a:fld>
            <a:endParaRPr lang="en-GB" dirty="0"/>
          </a:p>
        </p:txBody>
      </p:sp>
      <p:sp>
        <p:nvSpPr>
          <p:cNvPr id="4" name="Footer Placeholder 3"/>
          <p:cNvSpPr>
            <a:spLocks noGrp="1"/>
          </p:cNvSpPr>
          <p:nvPr>
            <p:ph type="ftr" sz="quarter" idx="2"/>
          </p:nvPr>
        </p:nvSpPr>
        <p:spPr>
          <a:xfrm>
            <a:off x="0" y="8829967"/>
            <a:ext cx="2971801" cy="464821"/>
          </a:xfrm>
          <a:prstGeom prst="rect">
            <a:avLst/>
          </a:prstGeom>
        </p:spPr>
        <p:txBody>
          <a:bodyPr vert="horz" lIns="91908" tIns="45953" rIns="91908" bIns="45953"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4" y="8829967"/>
            <a:ext cx="2971801" cy="464821"/>
          </a:xfrm>
          <a:prstGeom prst="rect">
            <a:avLst/>
          </a:prstGeom>
        </p:spPr>
        <p:txBody>
          <a:bodyPr vert="horz" lIns="91908" tIns="45953" rIns="91908" bIns="45953" rtlCol="0" anchor="b"/>
          <a:lstStyle>
            <a:lvl1pPr algn="r">
              <a:defRPr sz="1200"/>
            </a:lvl1pPr>
          </a:lstStyle>
          <a:p>
            <a:fld id="{3D1D34EA-CEC2-4B14-B703-18C36C66D173}" type="slidenum">
              <a:rPr lang="en-GB" smtClean="0"/>
              <a:pPr/>
              <a:t>‹#›</a:t>
            </a:fld>
            <a:endParaRPr lang="en-GB"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1" cy="464821"/>
          </a:xfrm>
          <a:prstGeom prst="rect">
            <a:avLst/>
          </a:prstGeom>
        </p:spPr>
        <p:txBody>
          <a:bodyPr vert="horz" lIns="91908" tIns="45953" rIns="91908" bIns="45953" rtlCol="0"/>
          <a:lstStyle>
            <a:lvl1pPr algn="l">
              <a:defRPr sz="1200"/>
            </a:lvl1pPr>
          </a:lstStyle>
          <a:p>
            <a:endParaRPr lang="en-GB" dirty="0"/>
          </a:p>
        </p:txBody>
      </p:sp>
      <p:sp>
        <p:nvSpPr>
          <p:cNvPr id="3" name="Date Placeholder 2"/>
          <p:cNvSpPr>
            <a:spLocks noGrp="1"/>
          </p:cNvSpPr>
          <p:nvPr>
            <p:ph type="dt" idx="1"/>
          </p:nvPr>
        </p:nvSpPr>
        <p:spPr>
          <a:xfrm>
            <a:off x="3884614" y="0"/>
            <a:ext cx="2971801" cy="464821"/>
          </a:xfrm>
          <a:prstGeom prst="rect">
            <a:avLst/>
          </a:prstGeom>
        </p:spPr>
        <p:txBody>
          <a:bodyPr vert="horz" lIns="91908" tIns="45953" rIns="91908" bIns="45953" rtlCol="0"/>
          <a:lstStyle>
            <a:lvl1pPr algn="r">
              <a:defRPr sz="1200"/>
            </a:lvl1pPr>
          </a:lstStyle>
          <a:p>
            <a:fld id="{5EFB8DA3-BCA9-4B7D-B50D-14F47506B614}" type="datetimeFigureOut">
              <a:rPr lang="en-GB" smtClean="0"/>
              <a:pPr/>
              <a:t>21/05/2013</a:t>
            </a:fld>
            <a:endParaRPr lang="en-GB" dirty="0"/>
          </a:p>
        </p:txBody>
      </p:sp>
      <p:sp>
        <p:nvSpPr>
          <p:cNvPr id="4" name="Slide Image Placeholder 3"/>
          <p:cNvSpPr>
            <a:spLocks noGrp="1" noRot="1" noChangeAspect="1"/>
          </p:cNvSpPr>
          <p:nvPr>
            <p:ph type="sldImg" idx="2"/>
          </p:nvPr>
        </p:nvSpPr>
        <p:spPr>
          <a:xfrm>
            <a:off x="1176338" y="698500"/>
            <a:ext cx="4505325" cy="3482975"/>
          </a:xfrm>
          <a:prstGeom prst="rect">
            <a:avLst/>
          </a:prstGeom>
          <a:noFill/>
          <a:ln w="12700">
            <a:solidFill>
              <a:prstClr val="black"/>
            </a:solidFill>
          </a:ln>
        </p:spPr>
        <p:txBody>
          <a:bodyPr vert="horz" lIns="91908" tIns="45953" rIns="91908" bIns="45953" rtlCol="0" anchor="ctr"/>
          <a:lstStyle/>
          <a:p>
            <a:endParaRPr lang="en-GB" dirty="0"/>
          </a:p>
        </p:txBody>
      </p:sp>
      <p:sp>
        <p:nvSpPr>
          <p:cNvPr id="5" name="Notes Placeholder 4"/>
          <p:cNvSpPr>
            <a:spLocks noGrp="1"/>
          </p:cNvSpPr>
          <p:nvPr>
            <p:ph type="body" sz="quarter" idx="3"/>
          </p:nvPr>
        </p:nvSpPr>
        <p:spPr>
          <a:xfrm>
            <a:off x="685801" y="4415791"/>
            <a:ext cx="5486400" cy="4183381"/>
          </a:xfrm>
          <a:prstGeom prst="rect">
            <a:avLst/>
          </a:prstGeom>
        </p:spPr>
        <p:txBody>
          <a:bodyPr vert="horz" lIns="91908" tIns="45953" rIns="91908" bIns="459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2971801" cy="464821"/>
          </a:xfrm>
          <a:prstGeom prst="rect">
            <a:avLst/>
          </a:prstGeom>
        </p:spPr>
        <p:txBody>
          <a:bodyPr vert="horz" lIns="91908" tIns="45953" rIns="91908" bIns="45953"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4" y="8829967"/>
            <a:ext cx="2971801" cy="464821"/>
          </a:xfrm>
          <a:prstGeom prst="rect">
            <a:avLst/>
          </a:prstGeom>
        </p:spPr>
        <p:txBody>
          <a:bodyPr vert="horz" lIns="91908" tIns="45953" rIns="91908" bIns="45953" rtlCol="0" anchor="b"/>
          <a:lstStyle>
            <a:lvl1pPr algn="r">
              <a:defRPr sz="1200"/>
            </a:lvl1pPr>
          </a:lstStyle>
          <a:p>
            <a:fld id="{F07B8F03-BC93-4120-96CA-A36DF640BE24}" type="slidenum">
              <a:rPr lang="en-GB" smtClean="0"/>
              <a:pPr/>
              <a:t>‹#›</a:t>
            </a:fld>
            <a:endParaRPr lang="en-GB" dirty="0"/>
          </a:p>
        </p:txBody>
      </p:sp>
    </p:spTree>
  </p:cSld>
  <p:clrMap bg1="lt1" tx1="dk1" bg2="lt2" tx2="dk2" accent1="accent1" accent2="accent2" accent3="accent3" accent4="accent4" accent5="accent5" accent6="accent6" hlink="hlink" folHlink="folHlink"/>
  <p:notesStyle>
    <a:lvl1pPr marL="0" algn="l" defTabSz="1018824" rtl="0" eaLnBrk="1" latinLnBrk="0" hangingPunct="1">
      <a:defRPr sz="1300" kern="1200">
        <a:solidFill>
          <a:schemeClr val="tx1"/>
        </a:solidFill>
        <a:latin typeface="+mn-lt"/>
        <a:ea typeface="+mn-ea"/>
        <a:cs typeface="+mn-cs"/>
      </a:defRPr>
    </a:lvl1pPr>
    <a:lvl2pPr marL="509412" algn="l" defTabSz="1018824" rtl="0" eaLnBrk="1" latinLnBrk="0" hangingPunct="1">
      <a:defRPr sz="1300" kern="1200">
        <a:solidFill>
          <a:schemeClr val="tx1"/>
        </a:solidFill>
        <a:latin typeface="+mn-lt"/>
        <a:ea typeface="+mn-ea"/>
        <a:cs typeface="+mn-cs"/>
      </a:defRPr>
    </a:lvl2pPr>
    <a:lvl3pPr marL="1018824" algn="l" defTabSz="1018824" rtl="0" eaLnBrk="1" latinLnBrk="0" hangingPunct="1">
      <a:defRPr sz="1300" kern="1200">
        <a:solidFill>
          <a:schemeClr val="tx1"/>
        </a:solidFill>
        <a:latin typeface="+mn-lt"/>
        <a:ea typeface="+mn-ea"/>
        <a:cs typeface="+mn-cs"/>
      </a:defRPr>
    </a:lvl3pPr>
    <a:lvl4pPr marL="1528237" algn="l" defTabSz="1018824" rtl="0" eaLnBrk="1" latinLnBrk="0" hangingPunct="1">
      <a:defRPr sz="1300" kern="1200">
        <a:solidFill>
          <a:schemeClr val="tx1"/>
        </a:solidFill>
        <a:latin typeface="+mn-lt"/>
        <a:ea typeface="+mn-ea"/>
        <a:cs typeface="+mn-cs"/>
      </a:defRPr>
    </a:lvl4pPr>
    <a:lvl5pPr marL="2037649" algn="l" defTabSz="1018824" rtl="0" eaLnBrk="1" latinLnBrk="0" hangingPunct="1">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Talk</a:t>
            </a:r>
            <a:r>
              <a:rPr lang="en-US" baseline="0" dirty="0" smtClean="0"/>
              <a:t> about similar factors as in the previous slide</a:t>
            </a:r>
            <a:endParaRPr lang="en-US" dirty="0" smtClean="0"/>
          </a:p>
          <a:p>
            <a:endParaRPr lang="en-US" dirty="0" smtClean="0"/>
          </a:p>
          <a:p>
            <a:endParaRPr lang="en-US" dirty="0" smtClean="0"/>
          </a:p>
          <a:p>
            <a:endParaRPr lang="en-US" dirty="0" smtClean="0"/>
          </a:p>
          <a:p>
            <a:r>
              <a:rPr lang="en-US" dirty="0" smtClean="0"/>
              <a:t>Mexico</a:t>
            </a:r>
          </a:p>
          <a:p>
            <a:pPr>
              <a:buFont typeface="Arial" pitchFamily="34" charset="0"/>
              <a:buChar char="•"/>
            </a:pPr>
            <a:r>
              <a:rPr lang="en-US" dirty="0" smtClean="0"/>
              <a:t> Universal care has three dimensions</a:t>
            </a:r>
          </a:p>
          <a:p>
            <a:pPr lvl="1">
              <a:buFont typeface="Arial" pitchFamily="34" charset="0"/>
              <a:buChar char="•"/>
            </a:pPr>
            <a:r>
              <a:rPr lang="en-US" dirty="0" smtClean="0"/>
              <a:t>Who</a:t>
            </a:r>
            <a:r>
              <a:rPr lang="en-US" baseline="0" dirty="0" smtClean="0"/>
              <a:t> (enrolment) – Enrolled all</a:t>
            </a:r>
          </a:p>
          <a:p>
            <a:pPr marL="1018824" marR="0" lvl="2" indent="0" algn="l" defTabSz="1018824"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In 2012, after 9 years of implementation, the country reached a major milestone in universal coverage. As of April, 52·6 million Mexicans, previously uninsured, were incorporated into the SSPH </a:t>
            </a:r>
          </a:p>
          <a:p>
            <a:pPr marL="1018824" marR="0" lvl="2" indent="0" algn="l" defTabSz="1018824"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most prominent component of SSPH is Seguro Popular. This public insurance scheme offers universal access to a comprehensive package of personal health services with financial protection, thus guaranteeing the effective exercise of the right to health protection. This right is recognised in the Mexican Constitution of 1983 </a:t>
            </a:r>
          </a:p>
          <a:p>
            <a:pPr marL="1018824" marR="0" lvl="2" indent="0" algn="l" defTabSz="1018824"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Vision of the reform – organise HC systems by function, improve equity and efficiency and achieve universal coverage</a:t>
            </a:r>
          </a:p>
          <a:p>
            <a:pPr marL="1528237" marR="0" lvl="3" indent="0" algn="l" defTabSz="1018824"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Stewardship – Ministry of Health</a:t>
            </a:r>
          </a:p>
          <a:p>
            <a:pPr marL="1528237" marR="0" lvl="3" indent="0" algn="l" defTabSz="1018824"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Financing – Done by a new public insurance scheme that supersedes the existing employment-based social insurance mechanisms limited to salaried workers </a:t>
            </a:r>
          </a:p>
          <a:p>
            <a:pPr lvl="1">
              <a:buFont typeface="Arial" pitchFamily="34" charset="0"/>
              <a:buChar char="•"/>
            </a:pPr>
            <a:r>
              <a:rPr lang="en-US" baseline="0" dirty="0" smtClean="0"/>
              <a:t>Which services – Service provision is currently not equitable but has advanced significantly</a:t>
            </a:r>
          </a:p>
          <a:p>
            <a:pPr lvl="1">
              <a:buFont typeface="Arial" pitchFamily="34" charset="0"/>
              <a:buChar char="•"/>
            </a:pPr>
            <a:r>
              <a:rPr lang="en-US" baseline="0" dirty="0" smtClean="0"/>
              <a:t>What proportion of direct costs (financial protection) – Mexico is currently unable to protect people from shocks of OPE; continuous challenge for Mexico</a:t>
            </a:r>
          </a:p>
          <a:p>
            <a:endParaRPr lang="en-US"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How</a:t>
            </a:r>
            <a:r>
              <a:rPr lang="en-GB" baseline="0" dirty="0" smtClean="0"/>
              <a:t> can mHealth impact?</a:t>
            </a:r>
          </a:p>
          <a:p>
            <a:pPr marL="342900" indent="-342900">
              <a:buAutoNum type="arabicPeriod"/>
            </a:pPr>
            <a:r>
              <a:rPr lang="en-GB" baseline="0" dirty="0" smtClean="0"/>
              <a:t>Shifting to continuous care without burdening healthcare resources too much</a:t>
            </a:r>
          </a:p>
          <a:p>
            <a:pPr marL="852312" lvl="1" indent="-342900">
              <a:buAutoNum type="arabicPeriod"/>
            </a:pPr>
            <a:r>
              <a:rPr lang="en-GB" baseline="0" dirty="0" smtClean="0"/>
              <a:t>Address chronic disease burden by helping deliver continuous care – Talk about moving care outside hospitals by enabling remote monitoring</a:t>
            </a:r>
          </a:p>
          <a:p>
            <a:pPr marL="852312" lvl="1" indent="-342900">
              <a:buAutoNum type="arabicPeriod"/>
            </a:pPr>
            <a:r>
              <a:rPr lang="en-GB" baseline="0" dirty="0" smtClean="0"/>
              <a:t>Helping deliver continuous care by personalising it – Talk about patient centricity needed and enhanced compliance through improved self management</a:t>
            </a:r>
          </a:p>
          <a:p>
            <a:pPr marL="852312" lvl="1" indent="-342900">
              <a:buAutoNum type="arabicPeriod"/>
            </a:pPr>
            <a:r>
              <a:rPr lang="en-GB" baseline="0" dirty="0" smtClean="0"/>
              <a:t>Limiting the disease burden by enhancing prevention (also part of the continuous care)</a:t>
            </a:r>
          </a:p>
          <a:p>
            <a:pPr marL="342900" indent="-342900">
              <a:buAutoNum type="arabicPeriod"/>
            </a:pPr>
            <a:endParaRPr lang="en-GB" baseline="0" dirty="0" smtClean="0"/>
          </a:p>
          <a:p>
            <a:pPr marL="342900" indent="-342900">
              <a:buAutoNum type="arabicPeriod"/>
            </a:pPr>
            <a:r>
              <a:rPr lang="en-GB" baseline="0" dirty="0" smtClean="0"/>
              <a:t>Overcoming resource constraints (seems to link better if placed after the shift to continuous care)</a:t>
            </a:r>
          </a:p>
          <a:p>
            <a:pPr marL="852312" lvl="1" indent="-342900">
              <a:buAutoNum type="arabicPeriod"/>
            </a:pPr>
            <a:r>
              <a:rPr lang="en-GB" baseline="0" dirty="0" smtClean="0"/>
              <a:t>Talk about increased resource efficiency to overcome system and resource constraints – Improve integration and utilisation of resources</a:t>
            </a:r>
          </a:p>
          <a:p>
            <a:pPr marL="852312" lvl="1" indent="-342900">
              <a:buAutoNum type="arabicPeriod"/>
            </a:pPr>
            <a:r>
              <a:rPr lang="en-GB" baseline="0" dirty="0" smtClean="0"/>
              <a:t>Extending access to healthcare</a:t>
            </a:r>
          </a:p>
          <a:p>
            <a:pPr marL="852312" lvl="1" indent="-342900">
              <a:buAutoNum type="arabicPeriod"/>
            </a:pPr>
            <a:r>
              <a:rPr lang="en-GB" baseline="0" dirty="0" smtClean="0"/>
              <a:t>Limiting private spending – seems a little unrelated right now and is more of an outcome</a:t>
            </a:r>
          </a:p>
          <a:p>
            <a:pPr marL="342900" indent="-342900">
              <a:buAutoNum type="arabicPeriod"/>
            </a:pPr>
            <a:endParaRPr lang="en-GB" baseline="0" dirty="0" smtClean="0"/>
          </a:p>
          <a:p>
            <a:pPr marL="342900" indent="-342900">
              <a:buAutoNum type="arabicPeriod"/>
            </a:pPr>
            <a:r>
              <a:rPr lang="en-GB" baseline="0" dirty="0" smtClean="0"/>
              <a:t>Close with resulting improvement in quality of life</a:t>
            </a:r>
          </a:p>
          <a:p>
            <a:pPr marL="342900" indent="-342900">
              <a:buAutoNum type="arabicPeriod"/>
            </a:pPr>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3</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Doctor consultations saved – W&amp;P, Diagnosis, T&amp;M, HSS – Actually the split will help</a:t>
            </a:r>
          </a:p>
          <a:p>
            <a:r>
              <a:rPr lang="en-GB" baseline="0" dirty="0" smtClean="0"/>
              <a:t>Additional patients  that could be treated – W&amp;P, Diagnosis, T&amp;M, HSS</a:t>
            </a:r>
          </a:p>
          <a:p>
            <a:r>
              <a:rPr lang="en-GB" baseline="0" dirty="0" smtClean="0"/>
              <a:t>Healthcare costs reduced – W&amp;P, Diagnosis, T&amp;M, HSS – Show the split as in the executive summary in the document</a:t>
            </a:r>
          </a:p>
          <a:p>
            <a:endParaRPr lang="en-GB" baseline="0" dirty="0" smtClean="0"/>
          </a:p>
          <a:p>
            <a:r>
              <a:rPr lang="en-GB" baseline="0" dirty="0" smtClean="0"/>
              <a:t>Show the jobs required and the cost that gets saved across these areas</a:t>
            </a:r>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4</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Flows well with the previous</a:t>
            </a:r>
            <a:r>
              <a:rPr lang="en-GB" baseline="0" dirty="0" smtClean="0"/>
              <a:t> slide where we talk about shifting resources to enable continuous care</a:t>
            </a:r>
          </a:p>
          <a:p>
            <a:endParaRPr lang="en-GB" baseline="0" dirty="0" smtClean="0"/>
          </a:p>
          <a:p>
            <a:r>
              <a:rPr lang="en-GB" baseline="0" dirty="0" smtClean="0"/>
              <a:t>What graphs to put here?</a:t>
            </a:r>
          </a:p>
          <a:p>
            <a:pPr marL="342900" indent="-342900">
              <a:buAutoNum type="arabicPeriod"/>
            </a:pPr>
            <a:r>
              <a:rPr lang="en-GB" baseline="0" dirty="0" smtClean="0"/>
              <a:t>Patients treated remotely </a:t>
            </a:r>
          </a:p>
          <a:p>
            <a:pPr marL="342900" indent="-342900">
              <a:buAutoNum type="arabicPeriod"/>
            </a:pPr>
            <a:r>
              <a:rPr lang="en-GB" baseline="0" dirty="0" smtClean="0"/>
              <a:t>Hospitalisation days saved</a:t>
            </a:r>
          </a:p>
          <a:p>
            <a:pPr marL="342900" indent="-342900">
              <a:buAutoNum type="arabicPeriod"/>
            </a:pPr>
            <a:r>
              <a:rPr lang="en-GB" baseline="0" dirty="0" smtClean="0"/>
              <a:t>How do we represent patient centricity? – Lifestyle management and reduction of risk</a:t>
            </a:r>
          </a:p>
          <a:p>
            <a:pPr marL="342900" indent="-342900">
              <a:buAutoNum type="arabicPeriod"/>
            </a:pPr>
            <a:r>
              <a:rPr lang="en-GB" baseline="0" dirty="0" smtClean="0"/>
              <a:t>Limiting incidence of chronic diseases</a:t>
            </a:r>
          </a:p>
          <a:p>
            <a:pPr marL="342900" indent="-342900">
              <a:buAutoNum type="arabicPeriod"/>
            </a:pPr>
            <a:r>
              <a:rPr lang="en-GB" baseline="0" dirty="0" smtClean="0"/>
              <a:t>Lives saved and life years added</a:t>
            </a:r>
          </a:p>
          <a:p>
            <a:pPr marL="342900" indent="-342900">
              <a:buAutoNum type="arabicPeriod"/>
            </a:pPr>
            <a:endParaRPr lang="en-GB" baseline="0" dirty="0" smtClean="0"/>
          </a:p>
          <a:p>
            <a:r>
              <a:rPr lang="en-GB" baseline="0" dirty="0" smtClean="0"/>
              <a:t>Number of chronic disease </a:t>
            </a:r>
            <a:endParaRPr lang="en-GB" dirty="0" smtClean="0"/>
          </a:p>
          <a:p>
            <a:endParaRPr lang="en-GB" dirty="0" smtClean="0"/>
          </a:p>
          <a:p>
            <a:r>
              <a:rPr lang="en-GB" dirty="0" smtClean="0"/>
              <a:t>Lifestyle disorders managed and</a:t>
            </a:r>
            <a:r>
              <a:rPr lang="en-GB" baseline="0" dirty="0" smtClean="0"/>
              <a:t> chronic diseases prevented</a:t>
            </a:r>
          </a:p>
          <a:p>
            <a:r>
              <a:rPr lang="en-GB" baseline="0" dirty="0" smtClean="0"/>
              <a:t>Lives saved – W&amp;P, HSS</a:t>
            </a:r>
            <a:endParaRPr lang="en-GB" dirty="0" smtClean="0"/>
          </a:p>
          <a:p>
            <a:r>
              <a:rPr lang="en-GB" dirty="0" smtClean="0"/>
              <a:t>Hospitalisation</a:t>
            </a:r>
            <a:r>
              <a:rPr lang="en-GB" baseline="0" dirty="0" smtClean="0"/>
              <a:t>s avoided – Due to W&amp;P, diagnosis, T&amp;M</a:t>
            </a:r>
          </a:p>
          <a:p>
            <a:r>
              <a:rPr lang="en-GB" baseline="0" dirty="0" smtClean="0"/>
              <a:t>Life years added – W&amp;P, diagnosis, T&amp;M</a:t>
            </a:r>
          </a:p>
          <a:p>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5</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This</a:t>
            </a:r>
            <a:r>
              <a:rPr lang="en-GB" baseline="0" dirty="0" smtClean="0"/>
              <a:t> seems fine now</a:t>
            </a:r>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6</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Add actions</a:t>
            </a:r>
            <a:r>
              <a:rPr lang="en-GB" baseline="0" dirty="0" smtClean="0"/>
              <a:t> that need to be taken</a:t>
            </a:r>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7</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Potential impact is very</a:t>
            </a:r>
            <a:r>
              <a:rPr lang="en-GB" baseline="0" dirty="0" smtClean="0"/>
              <a:t> broad but there are three barriers that need to be addressed</a:t>
            </a:r>
          </a:p>
          <a:p>
            <a:endParaRPr lang="en-GB" baseline="0" dirty="0" smtClean="0"/>
          </a:p>
          <a:p>
            <a:r>
              <a:rPr lang="en-GB" baseline="0" dirty="0" smtClean="0"/>
              <a:t>Due to a lack of adoption of </a:t>
            </a:r>
            <a:r>
              <a:rPr lang="en-GB" baseline="0" dirty="0" err="1" smtClean="0"/>
              <a:t>mHealth</a:t>
            </a:r>
            <a:r>
              <a:rPr lang="en-GB" baseline="0" dirty="0" smtClean="0"/>
              <a:t>, only 10% of its potential benefits of would be realised in Brazil and Mexico unless regulators and payers take immediate measures to drive adoption</a:t>
            </a:r>
          </a:p>
          <a:p>
            <a:endParaRPr lang="en-GB" baseline="0" dirty="0" smtClean="0"/>
          </a:p>
          <a:p>
            <a:r>
              <a:rPr lang="en-GB" baseline="0" dirty="0" smtClean="0"/>
              <a:t>Without regulators and payers support, achieving the </a:t>
            </a:r>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8</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Potential impact is very</a:t>
            </a:r>
            <a:r>
              <a:rPr lang="en-GB" baseline="0" dirty="0" smtClean="0"/>
              <a:t> broad but there are three barriers that need to be addressed</a:t>
            </a:r>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9</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07B8F03-BC93-4120-96CA-A36DF640BE24}" type="slidenum">
              <a:rPr lang="en-GB" smtClean="0"/>
              <a:pPr/>
              <a:t>10</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slideMaster" Target="../slideMasters/slideMaster1.xml"/><Relationship Id="rId4" Type="http://schemas.openxmlformats.org/officeDocument/2006/relationships/tags" Target="../tags/tag13.xml"/><Relationship Id="rId9" Type="http://schemas.openxmlformats.org/officeDocument/2006/relationships/tags" Target="../tags/tag18.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Master" Target="../slideMasters/slideMaster1.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slideMaster" Target="../slideMasters/slideMaster1.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3.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17.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5" Type="http://schemas.openxmlformats.org/officeDocument/2006/relationships/tags" Target="../tags/tag122.xml"/><Relationship Id="rId10" Type="http://schemas.openxmlformats.org/officeDocument/2006/relationships/slideMaster" Target="../slideMasters/slideMaster1.xml"/><Relationship Id="rId4" Type="http://schemas.openxmlformats.org/officeDocument/2006/relationships/tags" Target="../tags/tag121.xml"/><Relationship Id="rId9" Type="http://schemas.openxmlformats.org/officeDocument/2006/relationships/tags" Target="../tags/tag126.xml"/></Relationships>
</file>

<file path=ppt/slideLayouts/_rels/slideLayout1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41.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10" Type="http://schemas.openxmlformats.org/officeDocument/2006/relationships/slideMaster" Target="../slideMasters/slideMaster1.xml"/><Relationship Id="rId4" Type="http://schemas.openxmlformats.org/officeDocument/2006/relationships/tags" Target="../tags/tag137.xml"/><Relationship Id="rId9" Type="http://schemas.openxmlformats.org/officeDocument/2006/relationships/tags" Target="../tags/tag142.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5.xml"/><Relationship Id="rId7" Type="http://schemas.openxmlformats.org/officeDocument/2006/relationships/tags" Target="../tags/tag149.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57.xml"/><Relationship Id="rId3" Type="http://schemas.openxmlformats.org/officeDocument/2006/relationships/tags" Target="../tags/tag152.xml"/><Relationship Id="rId7" Type="http://schemas.openxmlformats.org/officeDocument/2006/relationships/tags" Target="../tags/tag156.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9"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60.xml"/><Relationship Id="rId7" Type="http://schemas.openxmlformats.org/officeDocument/2006/relationships/slideMaster" Target="../slideMasters/slideMaster1.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slideMaster" Target="../slideMasters/slideMaster1.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32" name="Logo with Panels"/>
          <p:cNvGrpSpPr/>
          <p:nvPr userDrawn="1"/>
        </p:nvGrpSpPr>
        <p:grpSpPr>
          <a:xfrm>
            <a:off x="1129337" y="-4762"/>
            <a:ext cx="8931444" cy="7311219"/>
            <a:chOff x="1129337" y="-4762"/>
            <a:chExt cx="8931444" cy="7311219"/>
          </a:xfrm>
        </p:grpSpPr>
        <p:grpSp>
          <p:nvGrpSpPr>
            <p:cNvPr id="2"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Rectangle 3"/>
              <p:cNvSpPr>
                <a:spLocks noChangeArrowheads="1"/>
              </p:cNvSpPr>
              <p:nvPr/>
            </p:nvSpPr>
            <p:spPr bwMode="gray">
              <a:xfrm>
                <a:off x="1733809" y="3346372"/>
                <a:ext cx="6483928" cy="2814638"/>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Rectangle 6"/>
              <p:cNvSpPr>
                <a:spLocks noChangeArrowheads="1"/>
              </p:cNvSpPr>
              <p:nvPr/>
            </p:nvSpPr>
            <p:spPr bwMode="gray">
              <a:xfrm>
                <a:off x="1733808" y="3346372"/>
                <a:ext cx="5902037" cy="2814638"/>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Rectangle 9"/>
              <p:cNvSpPr>
                <a:spLocks noChangeArrowheads="1"/>
              </p:cNvSpPr>
              <p:nvPr/>
            </p:nvSpPr>
            <p:spPr bwMode="gray">
              <a:xfrm>
                <a:off x="1733808" y="3346372"/>
                <a:ext cx="5677593" cy="2814638"/>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1"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1" name="Title"/>
          <p:cNvSpPr>
            <a:spLocks noGrp="1"/>
          </p:cNvSpPr>
          <p:nvPr userDrawn="1">
            <p:ph type="ctrTitle" hasCustomPrompt="1"/>
            <p:custDataLst>
              <p:tags r:id="rId1"/>
            </p:custDataLst>
          </p:nvPr>
        </p:nvSpPr>
        <p:spPr bwMode="white">
          <a:xfrm>
            <a:off x="2057400" y="1219200"/>
            <a:ext cx="5943600" cy="914400"/>
          </a:xfrm>
        </p:spPr>
        <p:txBody>
          <a:bodyPr anchor="t" anchorCtr="0">
            <a:noAutofit/>
          </a:bodyPr>
          <a:lstStyle>
            <a:lvl1pPr>
              <a:lnSpc>
                <a:spcPct val="90000"/>
              </a:lnSpc>
              <a:defRPr sz="3300" b="1" i="1" baseline="0">
                <a:solidFill>
                  <a:schemeClr val="bg1"/>
                </a:solidFill>
              </a:defRPr>
            </a:lvl1pPr>
          </a:lstStyle>
          <a:p>
            <a:r>
              <a:rPr lang="en-GB" noProof="0" dirty="0" smtClean="0"/>
              <a:t>Presentation Title (Click to add)</a:t>
            </a:r>
            <a:endParaRPr lang="en-GB" noProof="0" dirty="0"/>
          </a:p>
        </p:txBody>
      </p:sp>
      <p:sp>
        <p:nvSpPr>
          <p:cNvPr id="22" name="Subtitle"/>
          <p:cNvSpPr>
            <a:spLocks noGrp="1"/>
          </p:cNvSpPr>
          <p:nvPr userDrawn="1">
            <p:ph type="subTitle" idx="1" hasCustomPrompt="1"/>
            <p:custDataLst>
              <p:tags r:id="rId2"/>
            </p:custDataLst>
          </p:nvPr>
        </p:nvSpPr>
        <p:spPr bwMode="white">
          <a:xfrm>
            <a:off x="2057400" y="2133600"/>
            <a:ext cx="5943600" cy="914096"/>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 (move higher if title is only one line)</a:t>
            </a:r>
          </a:p>
        </p:txBody>
      </p:sp>
      <p:sp>
        <p:nvSpPr>
          <p:cNvPr id="33" name="Cover image"/>
          <p:cNvSpPr txBox="1">
            <a:spLocks/>
          </p:cNvSpPr>
          <p:nvPr userDrawn="1">
            <p:custDataLst>
              <p:tags r:id="rId3"/>
            </p:custDataLst>
          </p:nvPr>
        </p:nvSpPr>
        <p:spPr>
          <a:xfrm>
            <a:off x="1904333" y="3570926"/>
            <a:ext cx="6739128" cy="3209544"/>
          </a:xfrm>
          <a:prstGeom prst="rect">
            <a:avLst/>
          </a:prstGeom>
          <a:noFill/>
          <a:ln w="3175">
            <a:noFill/>
          </a:ln>
        </p:spPr>
        <p:txBody>
          <a:bodyPr wrap="square" lIns="0" tIns="0" rIns="0" bIns="0" rtlCol="0">
            <a:noAutofit/>
          </a:bodyPr>
          <a:lstStyle/>
          <a:p>
            <a:pPr indent="-305647">
              <a:spcAft>
                <a:spcPts val="1003"/>
              </a:spcAft>
            </a:pPr>
            <a:endParaRPr lang="en-GB" sz="2200" dirty="0" smtClean="0">
              <a:latin typeface="Georgia" pitchFamily="18" charset="0"/>
            </a:endParaRPr>
          </a:p>
        </p:txBody>
      </p:sp>
      <p:sp>
        <p:nvSpPr>
          <p:cNvPr id="25" name="Descriptor"/>
          <p:cNvSpPr txBox="1"/>
          <p:nvPr userDrawn="1">
            <p:custDataLst>
              <p:tags r:id="rId4"/>
            </p:custDataLst>
          </p:nvPr>
        </p:nvSpPr>
        <p:spPr bwMode="white">
          <a:xfrm>
            <a:off x="2057400" y="841248"/>
            <a:ext cx="35266" cy="153888"/>
          </a:xfrm>
          <a:prstGeom prst="rect">
            <a:avLst/>
          </a:prstGeom>
          <a:noFill/>
        </p:spPr>
        <p:txBody>
          <a:bodyPr wrap="none" lIns="0" tIns="0" rIns="0" bIns="0" rtlCol="0">
            <a:spAutoFit/>
          </a:bodyPr>
          <a:lstStyle/>
          <a:p>
            <a:pPr indent="-274320" algn="l"/>
            <a:r>
              <a:rPr lang="en-GB" sz="1000" dirty="0" smtClean="0">
                <a:solidFill>
                  <a:schemeClr val="bg1"/>
                </a:solidFill>
                <a:latin typeface="+mn-lt"/>
                <a:cs typeface="Arial" pitchFamily="34" charset="0"/>
              </a:rPr>
              <a:t> </a:t>
            </a:r>
          </a:p>
        </p:txBody>
      </p:sp>
      <p:sp>
        <p:nvSpPr>
          <p:cNvPr id="35" name="Draft stamp"/>
          <p:cNvSpPr txBox="1"/>
          <p:nvPr userDrawn="1">
            <p:custDataLst>
              <p:tags r:id="rId5"/>
            </p:custDataLst>
          </p:nvPr>
        </p:nvSpPr>
        <p:spPr>
          <a:xfrm>
            <a:off x="530352" y="4041648"/>
            <a:ext cx="1222248" cy="153888"/>
          </a:xfrm>
          <a:prstGeom prst="rect">
            <a:avLst/>
          </a:prstGeom>
          <a:noFill/>
          <a:ln>
            <a:noFill/>
          </a:ln>
        </p:spPr>
        <p:txBody>
          <a:bodyPr wrap="square" lIns="0" tIns="0" rIns="0" bIns="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6" name="Confidentiality stamp"/>
          <p:cNvSpPr txBox="1"/>
          <p:nvPr userDrawn="1">
            <p:custDataLst>
              <p:tags r:id="rId6"/>
            </p:custDataLst>
          </p:nvPr>
        </p:nvSpPr>
        <p:spPr>
          <a:xfrm>
            <a:off x="530351" y="3730752"/>
            <a:ext cx="1225296" cy="153888"/>
          </a:xfrm>
          <a:prstGeom prst="rect">
            <a:avLst/>
          </a:prstGeom>
          <a:noFill/>
        </p:spPr>
        <p:txBody>
          <a:bodyPr wrap="square" lIns="0" tIns="0" rIns="0" bIns="0" rtlCol="0">
            <a:spAutoFit/>
          </a:bodyPr>
          <a:lstStyle/>
          <a:p>
            <a:pPr indent="-305647" algn="l">
              <a:spcAft>
                <a:spcPts val="1003"/>
              </a:spcAft>
            </a:pPr>
            <a:endParaRPr lang="en-GB" sz="1000" i="1" dirty="0" smtClean="0">
              <a:latin typeface="Georgia" pitchFamily="18" charset="0"/>
              <a:cs typeface="Arial" pitchFamily="34" charset="0"/>
            </a:endParaRPr>
          </a:p>
        </p:txBody>
      </p:sp>
      <p:sp>
        <p:nvSpPr>
          <p:cNvPr id="28" name="Report Date"/>
          <p:cNvSpPr txBox="1"/>
          <p:nvPr userDrawn="1">
            <p:custDataLst>
              <p:tags r:id="rId7"/>
            </p:custDataLst>
          </p:nvPr>
        </p:nvSpPr>
        <p:spPr bwMode="white">
          <a:xfrm>
            <a:off x="530352" y="4343400"/>
            <a:ext cx="1222248" cy="153888"/>
          </a:xfrm>
          <a:prstGeom prst="rect">
            <a:avLst/>
          </a:prstGeom>
          <a:noFill/>
          <a:ln>
            <a:noFill/>
          </a:ln>
        </p:spPr>
        <p:txBody>
          <a:bodyPr wrap="square" lIns="0" tIns="0" rIns="0" bIns="0" rtlCol="0">
            <a:spAutoFit/>
          </a:bodyPr>
          <a:lstStyle/>
          <a:p>
            <a:pPr algn="l"/>
            <a:r>
              <a:rPr lang="en-GB" sz="1000" i="1" dirty="0" smtClean="0">
                <a:solidFill>
                  <a:schemeClr val="tx1"/>
                </a:solidFill>
                <a:latin typeface="Georgia" pitchFamily="18" charset="0"/>
                <a:cs typeface="Arial" pitchFamily="34" charset="0"/>
              </a:rPr>
              <a:t> </a:t>
            </a:r>
          </a:p>
        </p:txBody>
      </p:sp>
      <p:cxnSp>
        <p:nvCxnSpPr>
          <p:cNvPr id="34" name="Frame Line"/>
          <p:cNvCxnSpPr/>
          <p:nvPr userDrawn="1"/>
        </p:nvCxnSpPr>
        <p:spPr>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31" name="Content Placeholder 2"/>
          <p:cNvSpPr>
            <a:spLocks noGrp="1"/>
          </p:cNvSpPr>
          <p:nvPr>
            <p:ph sz="quarter" idx="15"/>
            <p:custDataLst>
              <p:tags r:id="rId1"/>
            </p:custDataLst>
          </p:nvPr>
        </p:nvSpPr>
        <p:spPr>
          <a:xfrm>
            <a:off x="530352" y="2212848"/>
            <a:ext cx="8997696" cy="4416552"/>
          </a:xfrm>
        </p:spPr>
        <p:txBody>
          <a:bodyPr/>
          <a:lstStyle>
            <a:lvl1pPr>
              <a:defRPr baseline="0"/>
            </a:lvl1pPr>
            <a:lvl5pPr>
              <a:defRPr baseline="0"/>
            </a:lvl5pPr>
            <a:lvl6pPr>
              <a:buAutoNum type="arabicPeriod"/>
              <a:defRPr/>
            </a:lvl6pPr>
            <a:lvl7pPr>
              <a:buAutoNum type="alphaLcPeriod"/>
              <a:defRPr/>
            </a:lvl7pPr>
            <a:lvl8pPr>
              <a:buAutoNum type="romanLcPeriod"/>
              <a:defRPr/>
            </a:lvl8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cxnSp>
        <p:nvCxnSpPr>
          <p:cNvPr id="16"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ection Header"/>
          <p:cNvSpPr txBox="1"/>
          <p:nvPr userDrawn="1">
            <p:custDataLst>
              <p:tags r:id="rId2"/>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12" name="Draft stamp"/>
          <p:cNvSpPr txBox="1"/>
          <p:nvPr userDrawn="1">
            <p:custDataLst>
              <p:tags r:id="rId3"/>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17" name="Date/Filepath" hidden="1"/>
          <p:cNvSpPr txBox="1"/>
          <p:nvPr userDrawn="1">
            <p:custDataLst>
              <p:tags r:id="rId4"/>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33"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34" name="PwC Text"/>
          <p:cNvSpPr txBox="1"/>
          <p:nvPr userDrawn="1"/>
        </p:nvSpPr>
        <p:spPr>
          <a:xfrm>
            <a:off x="530352"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3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36"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37"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18" name="Disclaimer" hidden="1"/>
          <p:cNvSpPr txBox="1"/>
          <p:nvPr userDrawn="1">
            <p:custDataLst>
              <p:tags r:id="rId9"/>
            </p:custDataLst>
          </p:nvPr>
        </p:nvSpPr>
        <p:spPr>
          <a:xfrm>
            <a:off x="5102352" y="7261640"/>
            <a:ext cx="3017520" cy="169277"/>
          </a:xfrm>
          <a:prstGeom prst="rect">
            <a:avLst/>
          </a:prstGeom>
          <a:noFill/>
        </p:spPr>
        <p:txBody>
          <a:bodyPr wrap="square" lIns="0" tIns="0" rIns="0" bIns="0" rtlCol="0" anchor="b" anchorCtr="0">
            <a:spAutoFit/>
          </a:bodyPr>
          <a:lstStyle/>
          <a:p>
            <a:pPr algn="l"/>
            <a:endParaRPr lang="en-GB" sz="1100" noProof="0" dirty="0" smtClean="0"/>
          </a:p>
        </p:txBody>
      </p:sp>
      <p:sp>
        <p:nvSpPr>
          <p:cNvPr id="14" name="Title 13"/>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8" name="Content Placeholder 2"/>
          <p:cNvSpPr>
            <a:spLocks noGrp="1"/>
          </p:cNvSpPr>
          <p:nvPr>
            <p:ph sz="quarter" idx="14"/>
            <p:custDataLst>
              <p:tags r:id="rId1"/>
            </p:custDataLst>
          </p:nvPr>
        </p:nvSpPr>
        <p:spPr>
          <a:xfrm>
            <a:off x="530352" y="2212848"/>
            <a:ext cx="4425696"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1" name="Content Placeholder 3"/>
          <p:cNvSpPr>
            <a:spLocks noGrp="1"/>
          </p:cNvSpPr>
          <p:nvPr>
            <p:ph sz="quarter" idx="15"/>
            <p:custDataLst>
              <p:tags r:id="rId2"/>
            </p:custDataLst>
          </p:nvPr>
        </p:nvSpPr>
        <p:spPr>
          <a:xfrm>
            <a:off x="5102351" y="2212848"/>
            <a:ext cx="4425696"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cxnSp>
        <p:nvCxnSpPr>
          <p:cNvPr id="15"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Section Header"/>
          <p:cNvSpPr txBox="1"/>
          <p:nvPr userDrawn="1">
            <p:custDataLst>
              <p:tags r:id="rId3"/>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17" name="Draft stamp"/>
          <p:cNvSpPr txBox="1"/>
          <p:nvPr userDrawn="1">
            <p:custDataLst>
              <p:tags r:id="rId4"/>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19" name="Date/Filepath" hidden="1"/>
          <p:cNvSpPr txBox="1"/>
          <p:nvPr userDrawn="1">
            <p:custDataLst>
              <p:tags r:id="rId5"/>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2"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8"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0"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3" name="Disclaimer" hidden="1"/>
          <p:cNvSpPr txBox="1"/>
          <p:nvPr userDrawn="1">
            <p:custDataLst>
              <p:tags r:id="rId8"/>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9" name="Report Date"/>
          <p:cNvSpPr txBox="1"/>
          <p:nvPr userDrawn="1">
            <p:custDataLst>
              <p:tags r:id="rId9"/>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30" name="Page Number"/>
          <p:cNvSpPr txBox="1"/>
          <p:nvPr userDrawn="1">
            <p:custDataLst>
              <p:tags r:id="rId10"/>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1" name="Title 20"/>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8" name="Content Placeholder 2"/>
          <p:cNvSpPr>
            <a:spLocks noGrp="1"/>
          </p:cNvSpPr>
          <p:nvPr>
            <p:ph sz="quarter" idx="13"/>
          </p:nvPr>
        </p:nvSpPr>
        <p:spPr>
          <a:xfrm>
            <a:off x="530352" y="2212848"/>
            <a:ext cx="5946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0" name="Content Placeholder 3"/>
          <p:cNvSpPr>
            <a:spLocks noGrp="1"/>
          </p:cNvSpPr>
          <p:nvPr>
            <p:ph sz="quarter" idx="14"/>
          </p:nvPr>
        </p:nvSpPr>
        <p:spPr>
          <a:xfrm>
            <a:off x="6629400" y="2212848"/>
            <a:ext cx="2898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15"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19"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0"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6"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8"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1"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8"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2" name="Title 21"/>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8" name="Content Placeholder 2"/>
          <p:cNvSpPr>
            <a:spLocks noGrp="1"/>
          </p:cNvSpPr>
          <p:nvPr>
            <p:ph sz="quarter" idx="13"/>
          </p:nvPr>
        </p:nvSpPr>
        <p:spPr>
          <a:xfrm>
            <a:off x="530351" y="2212848"/>
            <a:ext cx="2898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0" name="Content Placeholder 3"/>
          <p:cNvSpPr>
            <a:spLocks noGrp="1"/>
          </p:cNvSpPr>
          <p:nvPr>
            <p:ph sz="quarter" idx="14"/>
          </p:nvPr>
        </p:nvSpPr>
        <p:spPr>
          <a:xfrm>
            <a:off x="3582513" y="2212848"/>
            <a:ext cx="5943600"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15"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19"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0"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6"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8"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1"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8"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2" name="Title 21"/>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15" name="Content Placeholder 2"/>
          <p:cNvSpPr>
            <a:spLocks noGrp="1"/>
          </p:cNvSpPr>
          <p:nvPr>
            <p:ph sz="quarter" idx="10"/>
            <p:custDataLst>
              <p:tags r:id="rId1"/>
            </p:custDataLst>
          </p:nvPr>
        </p:nvSpPr>
        <p:spPr>
          <a:xfrm>
            <a:off x="530351"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custDataLst>
              <p:tags r:id="rId2"/>
            </p:custDataLst>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custDataLst>
              <p:tags r:id="rId3"/>
            </p:custDataLst>
          </p:nvPr>
        </p:nvSpPr>
        <p:spPr>
          <a:xfrm>
            <a:off x="5102352" y="2212848"/>
            <a:ext cx="4425696"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16"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Section Header"/>
          <p:cNvSpPr txBox="1"/>
          <p:nvPr userDrawn="1">
            <p:custDataLst>
              <p:tags r:id="rId4"/>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22" name="Draft stamp"/>
          <p:cNvSpPr txBox="1"/>
          <p:nvPr userDrawn="1">
            <p:custDataLst>
              <p:tags r:id="rId5"/>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7" name="Date/Filepath" hidden="1"/>
          <p:cNvSpPr txBox="1"/>
          <p:nvPr userDrawn="1">
            <p:custDataLst>
              <p:tags r:id="rId6"/>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9"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8"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1" name="Section Footer"/>
          <p:cNvSpPr txBox="1"/>
          <p:nvPr userDrawn="1">
            <p:custDataLst>
              <p:tags r:id="rId8"/>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3" name="Disclaimer" hidden="1"/>
          <p:cNvSpPr txBox="1"/>
          <p:nvPr userDrawn="1">
            <p:custDataLst>
              <p:tags r:id="rId9"/>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4" name="Report Date"/>
          <p:cNvSpPr txBox="1"/>
          <p:nvPr userDrawn="1">
            <p:custDataLst>
              <p:tags r:id="rId10"/>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5" name="Page Number"/>
          <p:cNvSpPr txBox="1"/>
          <p:nvPr userDrawn="1">
            <p:custDataLst>
              <p:tags r:id="rId1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6" name="Title 25"/>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custDataLst>
              <p:tags r:id="rId1"/>
            </p:custDataLst>
          </p:nvPr>
        </p:nvSpPr>
        <p:spPr>
          <a:xfrm>
            <a:off x="531813" y="2212848"/>
            <a:ext cx="4425696"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custDataLst>
              <p:tags r:id="rId2"/>
            </p:custDataLst>
          </p:nvPr>
        </p:nvSpPr>
        <p:spPr>
          <a:xfrm>
            <a:off x="5102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custDataLst>
              <p:tags r:id="rId3"/>
            </p:custDataLst>
          </p:nvPr>
        </p:nvSpPr>
        <p:spPr>
          <a:xfrm>
            <a:off x="5102351"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20"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ection Header"/>
          <p:cNvSpPr txBox="1"/>
          <p:nvPr userDrawn="1">
            <p:custDataLst>
              <p:tags r:id="rId4"/>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22" name="Draft stamp"/>
          <p:cNvSpPr txBox="1"/>
          <p:nvPr userDrawn="1">
            <p:custDataLst>
              <p:tags r:id="rId5"/>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3" name="Date/Filepath" hidden="1"/>
          <p:cNvSpPr txBox="1"/>
          <p:nvPr userDrawn="1">
            <p:custDataLst>
              <p:tags r:id="rId6"/>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25"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6" name="Section Footer"/>
          <p:cNvSpPr txBox="1"/>
          <p:nvPr userDrawn="1">
            <p:custDataLst>
              <p:tags r:id="rId8"/>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7" name="Disclaimer" hidden="1"/>
          <p:cNvSpPr txBox="1"/>
          <p:nvPr userDrawn="1">
            <p:custDataLst>
              <p:tags r:id="rId9"/>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8" name="Report Date"/>
          <p:cNvSpPr txBox="1"/>
          <p:nvPr userDrawn="1">
            <p:custDataLst>
              <p:tags r:id="rId10"/>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1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7" name="Content Placeholder 2"/>
          <p:cNvSpPr>
            <a:spLocks noGrp="1"/>
          </p:cNvSpPr>
          <p:nvPr>
            <p:ph sz="quarter" idx="13"/>
            <p:custDataLst>
              <p:tags r:id="rId1"/>
            </p:custDataLst>
          </p:nvPr>
        </p:nvSpPr>
        <p:spPr>
          <a:xfrm>
            <a:off x="530352"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3"/>
          <p:cNvSpPr>
            <a:spLocks noGrp="1"/>
          </p:cNvSpPr>
          <p:nvPr>
            <p:ph sz="quarter" idx="14"/>
            <p:custDataLst>
              <p:tags r:id="rId2"/>
            </p:custDataLst>
          </p:nvPr>
        </p:nvSpPr>
        <p:spPr>
          <a:xfrm>
            <a:off x="3584447"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1" name="Content Placeholder 4"/>
          <p:cNvSpPr>
            <a:spLocks noGrp="1"/>
          </p:cNvSpPr>
          <p:nvPr>
            <p:ph sz="quarter" idx="15"/>
            <p:custDataLst>
              <p:tags r:id="rId3"/>
            </p:custDataLst>
          </p:nvPr>
        </p:nvSpPr>
        <p:spPr>
          <a:xfrm>
            <a:off x="6629400"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cxnSp>
        <p:nvCxnSpPr>
          <p:cNvPr id="16"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Section Header"/>
          <p:cNvSpPr txBox="1"/>
          <p:nvPr userDrawn="1">
            <p:custDataLst>
              <p:tags r:id="rId4"/>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33" name="Draft stamp"/>
          <p:cNvSpPr txBox="1"/>
          <p:nvPr userDrawn="1">
            <p:custDataLst>
              <p:tags r:id="rId5"/>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34" name="Date/Filepath" hidden="1"/>
          <p:cNvSpPr txBox="1"/>
          <p:nvPr userDrawn="1">
            <p:custDataLst>
              <p:tags r:id="rId6"/>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36"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7"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8" name="Section Footer"/>
          <p:cNvSpPr txBox="1"/>
          <p:nvPr userDrawn="1">
            <p:custDataLst>
              <p:tags r:id="rId8"/>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19" name="Disclaimer" hidden="1"/>
          <p:cNvSpPr txBox="1"/>
          <p:nvPr userDrawn="1">
            <p:custDataLst>
              <p:tags r:id="rId9"/>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0" name="Report Date"/>
          <p:cNvSpPr txBox="1"/>
          <p:nvPr userDrawn="1">
            <p:custDataLst>
              <p:tags r:id="rId10"/>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1" name="Page Number"/>
          <p:cNvSpPr txBox="1"/>
          <p:nvPr userDrawn="1">
            <p:custDataLst>
              <p:tags r:id="rId1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2" name="Title 21"/>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15" name="Content Placeholder 2"/>
          <p:cNvSpPr>
            <a:spLocks noGrp="1"/>
          </p:cNvSpPr>
          <p:nvPr>
            <p:ph sz="quarter" idx="10"/>
          </p:nvPr>
        </p:nvSpPr>
        <p:spPr>
          <a:xfrm>
            <a:off x="530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102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1" name="Content Placeholder 5"/>
          <p:cNvSpPr>
            <a:spLocks noGrp="1"/>
          </p:cNvSpPr>
          <p:nvPr>
            <p:ph sz="quarter" idx="13"/>
          </p:nvPr>
        </p:nvSpPr>
        <p:spPr>
          <a:xfrm>
            <a:off x="5102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18"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25"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30"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32"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20"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2"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4"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6"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7"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8" name="Title 27"/>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nvPr>
        </p:nvSpPr>
        <p:spPr>
          <a:xfrm>
            <a:off x="530352" y="2212848"/>
            <a:ext cx="8997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102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20"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22"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3"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25"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6"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7"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8"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nvPr>
        </p:nvSpPr>
        <p:spPr>
          <a:xfrm>
            <a:off x="531813"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102351"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30352" y="4498848"/>
            <a:ext cx="8997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cxnSp>
        <p:nvCxnSpPr>
          <p:cNvPr id="20"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22"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3"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25"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6"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7"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8"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16" name="Content Placeholder 2"/>
          <p:cNvSpPr>
            <a:spLocks noGrp="1"/>
          </p:cNvSpPr>
          <p:nvPr>
            <p:ph sz="quarter" idx="10"/>
          </p:nvPr>
        </p:nvSpPr>
        <p:spPr>
          <a:xfrm>
            <a:off x="530351"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2" name="Content Placeholder 3"/>
          <p:cNvSpPr>
            <a:spLocks noGrp="1"/>
          </p:cNvSpPr>
          <p:nvPr>
            <p:ph sz="quarter" idx="11"/>
          </p:nvPr>
        </p:nvSpPr>
        <p:spPr>
          <a:xfrm>
            <a:off x="3579685"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4" name="Content Placeholder 4"/>
          <p:cNvSpPr>
            <a:spLocks noGrp="1"/>
          </p:cNvSpPr>
          <p:nvPr>
            <p:ph sz="quarter" idx="12"/>
          </p:nvPr>
        </p:nvSpPr>
        <p:spPr>
          <a:xfrm>
            <a:off x="6629399"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6" name="Content Placeholder 5"/>
          <p:cNvSpPr>
            <a:spLocks noGrp="1"/>
          </p:cNvSpPr>
          <p:nvPr>
            <p:ph sz="quarter" idx="13"/>
          </p:nvPr>
        </p:nvSpPr>
        <p:spPr>
          <a:xfrm>
            <a:off x="530351"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8" name="Content Placeholder 6"/>
          <p:cNvSpPr>
            <a:spLocks noGrp="1"/>
          </p:cNvSpPr>
          <p:nvPr>
            <p:ph sz="quarter" idx="14"/>
          </p:nvPr>
        </p:nvSpPr>
        <p:spPr>
          <a:xfrm>
            <a:off x="3579685"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30" name="Content Placeholder 7"/>
          <p:cNvSpPr>
            <a:spLocks noGrp="1"/>
          </p:cNvSpPr>
          <p:nvPr>
            <p:ph sz="quarter" idx="15"/>
          </p:nvPr>
        </p:nvSpPr>
        <p:spPr>
          <a:xfrm>
            <a:off x="6629399"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cxnSp>
        <p:nvCxnSpPr>
          <p:cNvPr id="20"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32"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33"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35"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9"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1"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23"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25"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9"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31" name="Title 30"/>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cxnSp>
        <p:nvCxnSpPr>
          <p:cNvPr id="14"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Section Header"/>
          <p:cNvSpPr txBox="1"/>
          <p:nvPr userDrawn="1">
            <p:custDataLst>
              <p:tags r:id="rId1"/>
            </p:custDataLst>
          </p:nvPr>
        </p:nvSpPr>
        <p:spPr>
          <a:xfrm>
            <a:off x="521208" y="850392"/>
            <a:ext cx="65" cy="169277"/>
          </a:xfrm>
          <a:prstGeom prst="rect">
            <a:avLst/>
          </a:prstGeom>
          <a:noFill/>
        </p:spPr>
        <p:txBody>
          <a:bodyPr wrap="none" lIns="0" tIns="0" rIns="0" bIns="0" rtlCol="0">
            <a:spAutoFit/>
          </a:bodyPr>
          <a:lstStyle/>
          <a:p>
            <a:pPr indent="-305647">
              <a:spcAft>
                <a:spcPts val="1003"/>
              </a:spcAft>
            </a:pPr>
            <a:endParaRPr lang="en-GB" sz="1100" dirty="0" smtClean="0">
              <a:latin typeface="+mn-lt"/>
              <a:ea typeface="Cambria Math" pitchFamily="18" charset="0"/>
            </a:endParaRPr>
          </a:p>
        </p:txBody>
      </p:sp>
      <p:sp>
        <p:nvSpPr>
          <p:cNvPr id="19" name="Draft stamp"/>
          <p:cNvSpPr txBox="1"/>
          <p:nvPr userDrawn="1">
            <p:custDataLst>
              <p:tags r:id="rId2"/>
            </p:custDataLst>
          </p:nvPr>
        </p:nvSpPr>
        <p:spPr>
          <a:xfrm>
            <a:off x="9159384" y="826101"/>
            <a:ext cx="362279" cy="200055"/>
          </a:xfrm>
          <a:prstGeom prst="rect">
            <a:avLst/>
          </a:prstGeom>
          <a:noFill/>
        </p:spPr>
        <p:txBody>
          <a:bodyPr wrap="none" lIns="0" tIns="0" rIns="0" bIns="0" rtlCol="0">
            <a:spAutoFit/>
          </a:bodyPr>
          <a:lstStyle/>
          <a:p>
            <a:pPr indent="-305647" algn="r">
              <a:spcAft>
                <a:spcPts val="1003"/>
              </a:spcAft>
            </a:pPr>
            <a:r>
              <a:rPr lang="en-GB" sz="1300" dirty="0" smtClean="0">
                <a:latin typeface="+mn-lt"/>
                <a:ea typeface="Cambria Math" pitchFamily="18" charset="0"/>
              </a:rPr>
              <a:t>Draft</a:t>
            </a:r>
          </a:p>
        </p:txBody>
      </p:sp>
      <p:sp>
        <p:nvSpPr>
          <p:cNvPr id="24" name="Date/Filepath" hidden="1"/>
          <p:cNvSpPr txBox="1"/>
          <p:nvPr userDrawn="1">
            <p:custDataLst>
              <p:tags r:id="rId3"/>
            </p:custDataLst>
          </p:nvPr>
        </p:nvSpPr>
        <p:spPr>
          <a:xfrm>
            <a:off x="2442806" y="530352"/>
            <a:ext cx="7078861" cy="153888"/>
          </a:xfrm>
          <a:prstGeom prst="rect">
            <a:avLst/>
          </a:prstGeom>
          <a:noFill/>
        </p:spPr>
        <p:txBody>
          <a:bodyPr wrap="none" lIns="0" tIns="0" rIns="0" bIns="0" rtlCol="0">
            <a:spAutoFit/>
          </a:bodyPr>
          <a:lstStyle/>
          <a:p>
            <a:pPr indent="-305647" algn="r">
              <a:spcAft>
                <a:spcPts val="1003"/>
              </a:spcAft>
            </a:pPr>
            <a:r>
              <a:rPr lang="en-GB" sz="1000" smtClean="0">
                <a:latin typeface="+mn-lt"/>
              </a:rPr>
              <a:t>5/21/2013 C:\Users\lokeshk770\Documents\Work\Deployment\GSMA\Draft reports\GSMA_LatAm_ExecSummary_v1.12.pptx</a:t>
            </a:r>
            <a:endParaRPr lang="en-GB" sz="1000" dirty="0" smtClean="0">
              <a:latin typeface="+mn-lt"/>
            </a:endParaRPr>
          </a:p>
        </p:txBody>
      </p:sp>
      <p:sp>
        <p:nvSpPr>
          <p:cNvPr id="26"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3"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5"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17"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0" dirty="0" smtClean="0"/>
          </a:p>
        </p:txBody>
      </p:sp>
      <p:sp>
        <p:nvSpPr>
          <p:cNvPr id="18" name="Report Date"/>
          <p:cNvSpPr txBox="1"/>
          <p:nvPr userDrawn="1">
            <p:custDataLst>
              <p:tags r:id="rId7"/>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0" name="Page Number"/>
          <p:cNvSpPr txBox="1"/>
          <p:nvPr userDrawn="1">
            <p:custDataLst>
              <p:tags r:id="rId8"/>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
        <p:nvSpPr>
          <p:cNvPr id="21" name="Title 20"/>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cxnSp>
        <p:nvCxnSpPr>
          <p:cNvPr id="3"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hasCustomPrompt="1"/>
          </p:nvPr>
        </p:nvSpPr>
        <p:spPr/>
        <p:txBody>
          <a:bodyPr/>
          <a:lstStyle/>
          <a:p>
            <a:r>
              <a:rPr lang="en-GB" noProof="0" dirty="0" smtClean="0"/>
              <a:t>Insert banner statement here</a:t>
            </a:r>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Divider title"/>
          <p:cNvSpPr>
            <a:spLocks noGrp="1"/>
          </p:cNvSpPr>
          <p:nvPr>
            <p:ph type="subTitle" idx="1" hasCustomPrompt="1"/>
            <p:custDataLst>
              <p:tags r:id="rId1"/>
            </p:custDataLst>
          </p:nvPr>
        </p:nvSpPr>
        <p:spPr bwMode="black">
          <a:xfrm>
            <a:off x="530352" y="1663151"/>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Click to add Section Divider Title</a:t>
            </a:r>
          </a:p>
        </p:txBody>
      </p:sp>
      <p:sp>
        <p:nvSpPr>
          <p:cNvPr id="11" name="Slide Tags" hidden="1"/>
          <p:cNvSpPr txBox="1"/>
          <p:nvPr userDrawn="1">
            <p:custDataLst>
              <p:tags r:id="rId2"/>
            </p:custDataLst>
          </p:nvPr>
        </p:nvSpPr>
        <p:spPr>
          <a:xfrm>
            <a:off x="0" y="259080"/>
            <a:ext cx="1760220" cy="418576"/>
          </a:xfrm>
          <a:prstGeom prst="rect">
            <a:avLst/>
          </a:prstGeom>
          <a:noFill/>
        </p:spPr>
        <p:txBody>
          <a:bodyPr wrap="square" lIns="101882" tIns="50941" rIns="101882" bIns="50941" rtlCol="0">
            <a:spAutoFit/>
          </a:bodyPr>
          <a:lstStyle/>
          <a:p>
            <a:r>
              <a:rPr lang="en-GB" dirty="0" smtClean="0"/>
              <a:t>Slide Tags</a:t>
            </a:r>
            <a:endParaRPr lang="en-GB" dirty="0"/>
          </a:p>
        </p:txBody>
      </p:sp>
      <p:cxnSp>
        <p:nvCxnSpPr>
          <p:cNvPr id="12" name="Frame Line"/>
          <p:cNvCxnSpPr/>
          <p:nvPr userDrawn="1">
            <p:custDataLst>
              <p:tags r:id="rId3"/>
            </p:custDataLst>
          </p:nvPr>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wC Text"/>
          <p:cNvSpPr txBox="1"/>
          <p:nvPr userDrawn="1">
            <p:custDataLst>
              <p:tags r:id="rId4"/>
            </p:custDataLst>
          </p:nvPr>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7" name="Title 16"/>
          <p:cNvSpPr>
            <a:spLocks noGrp="1"/>
          </p:cNvSpPr>
          <p:nvPr>
            <p:ph type="ctrTitle" hasCustomPrompt="1"/>
            <p:custDataLst>
              <p:tags r:id="rId5"/>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GB" noProof="0" dirty="0" smtClean="0"/>
              <a:t>Click to edit Section Divider style</a:t>
            </a:r>
          </a:p>
        </p:txBody>
      </p:sp>
      <p:sp>
        <p:nvSpPr>
          <p:cNvPr id="1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8" name="Section Footer"/>
          <p:cNvSpPr txBox="1"/>
          <p:nvPr userDrawn="1">
            <p:custDataLst>
              <p:tags r:id="rId7"/>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19" name="Report Date"/>
          <p:cNvSpPr txBox="1"/>
          <p:nvPr userDrawn="1">
            <p:custDataLst>
              <p:tags r:id="rId8"/>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0" name="Page Number"/>
          <p:cNvSpPr txBox="1"/>
          <p:nvPr userDrawn="1">
            <p:custDataLst>
              <p:tags r:id="rId9"/>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6" name="Title 1"/>
          <p:cNvSpPr>
            <a:spLocks noGrp="1"/>
          </p:cNvSpPr>
          <p:nvPr>
            <p:ph type="ctrTitle" hasCustomPrompt="1"/>
            <p:custDataLst>
              <p:tags r:id="rId1"/>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GB" noProof="0" dirty="0" smtClean="0"/>
              <a:t>Click to edit Appendix Divider style</a:t>
            </a:r>
          </a:p>
        </p:txBody>
      </p:sp>
      <p:sp>
        <p:nvSpPr>
          <p:cNvPr id="8" name="Divider title"/>
          <p:cNvSpPr>
            <a:spLocks noGrp="1"/>
          </p:cNvSpPr>
          <p:nvPr>
            <p:ph type="subTitle" idx="1" hasCustomPrompt="1"/>
            <p:custDataLst>
              <p:tags r:id="rId2"/>
            </p:custDataLst>
          </p:nvPr>
        </p:nvSpPr>
        <p:spPr bwMode="black">
          <a:xfrm>
            <a:off x="530352" y="1664208"/>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Click to add Appendix Divider Title</a:t>
            </a:r>
          </a:p>
        </p:txBody>
      </p:sp>
      <p:sp>
        <p:nvSpPr>
          <p:cNvPr id="11" name="Slide Tags" hidden="1"/>
          <p:cNvSpPr txBox="1"/>
          <p:nvPr userDrawn="1">
            <p:custDataLst>
              <p:tags r:id="rId3"/>
            </p:custDataLst>
          </p:nvPr>
        </p:nvSpPr>
        <p:spPr>
          <a:xfrm>
            <a:off x="0" y="259080"/>
            <a:ext cx="1760220" cy="418576"/>
          </a:xfrm>
          <a:prstGeom prst="rect">
            <a:avLst/>
          </a:prstGeom>
          <a:noFill/>
        </p:spPr>
        <p:txBody>
          <a:bodyPr wrap="square" lIns="101882" tIns="50941" rIns="101882" bIns="50941" rtlCol="0">
            <a:spAutoFit/>
          </a:bodyPr>
          <a:lstStyle/>
          <a:p>
            <a:r>
              <a:rPr lang="en-GB" dirty="0" smtClean="0"/>
              <a:t>Slide Tags</a:t>
            </a:r>
            <a:endParaRPr lang="en-GB" dirty="0"/>
          </a:p>
        </p:txBody>
      </p:sp>
      <p:cxnSp>
        <p:nvCxnSpPr>
          <p:cNvPr id="12"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5" name="Presentation Disclaimer" hidden="1"/>
          <p:cNvSpPr txBox="1"/>
          <p:nvPr userDrawn="1">
            <p:custDataLst>
              <p:tags r:id="rId4"/>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17"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18"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19" name="Page Number"/>
          <p:cNvSpPr txBox="1"/>
          <p:nvPr userDrawn="1">
            <p:custDataLst>
              <p:tags r:id="rId7"/>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0352" y="6629400"/>
            <a:ext cx="5280660" cy="762000"/>
          </a:xfrm>
        </p:spPr>
        <p:txBody>
          <a:bodyPr anchor="b"/>
          <a:lstStyle>
            <a:lvl1pPr>
              <a:defRPr sz="1000">
                <a:latin typeface="Arial" pitchFamily="34" charset="0"/>
                <a:cs typeface="Arial" pitchFamily="34" charset="0"/>
              </a:defRPr>
            </a:lvl1pPr>
          </a:lstStyle>
          <a:p>
            <a:pPr lvl="0"/>
            <a:r>
              <a:rPr lang="en-GB" noProof="0" smtClean="0"/>
              <a:t>Add legal and copyright disclaimers here.</a:t>
            </a:r>
            <a:endParaRPr lang="en-GB" noProof="0"/>
          </a:p>
        </p:txBody>
      </p:sp>
      <p:cxnSp>
        <p:nvCxnSpPr>
          <p:cNvPr id="30" name="Frame Line"/>
          <p:cNvCxnSpPr/>
          <p:nvPr userDrawn="1"/>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hasCustomPrompt="1"/>
          </p:nvPr>
        </p:nvSpPr>
        <p:spPr/>
        <p:txBody>
          <a:bodyPr/>
          <a:lstStyle>
            <a:lvl1pPr>
              <a:defRPr baseline="0"/>
            </a:lvl1pPr>
          </a:lstStyle>
          <a:p>
            <a:r>
              <a:rPr lang="en-GB" smtClean="0"/>
              <a:t>Closing statement here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with Number">
    <p:spTree>
      <p:nvGrpSpPr>
        <p:cNvPr id="1" name=""/>
        <p:cNvGrpSpPr/>
        <p:nvPr/>
      </p:nvGrpSpPr>
      <p:grpSpPr>
        <a:xfrm>
          <a:off x="0" y="0"/>
          <a:ext cx="0" cy="0"/>
          <a:chOff x="0" y="0"/>
          <a:chExt cx="0" cy="0"/>
        </a:xfrm>
      </p:grpSpPr>
      <p:sp>
        <p:nvSpPr>
          <p:cNvPr id="8" name="Divider title"/>
          <p:cNvSpPr>
            <a:spLocks noGrp="1"/>
          </p:cNvSpPr>
          <p:nvPr>
            <p:ph type="subTitle" idx="1" hasCustomPrompt="1"/>
            <p:custDataLst>
              <p:tags r:id="rId1"/>
            </p:custDataLst>
          </p:nvPr>
        </p:nvSpPr>
        <p:spPr bwMode="black">
          <a:xfrm>
            <a:off x="530351" y="1143000"/>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Section Divider Title</a:t>
            </a:r>
          </a:p>
        </p:txBody>
      </p:sp>
      <p:sp>
        <p:nvSpPr>
          <p:cNvPr id="11" name="Slide Tags" hidden="1"/>
          <p:cNvSpPr txBox="1"/>
          <p:nvPr userDrawn="1">
            <p:custDataLst>
              <p:tags r:id="rId2"/>
            </p:custDataLst>
          </p:nvPr>
        </p:nvSpPr>
        <p:spPr>
          <a:xfrm>
            <a:off x="0" y="259080"/>
            <a:ext cx="1760220" cy="418576"/>
          </a:xfrm>
          <a:prstGeom prst="rect">
            <a:avLst/>
          </a:prstGeom>
          <a:noFill/>
        </p:spPr>
        <p:txBody>
          <a:bodyPr wrap="square" lIns="101882" tIns="50941" rIns="101882" bIns="50941" rtlCol="0">
            <a:spAutoFit/>
          </a:bodyPr>
          <a:lstStyle/>
          <a:p>
            <a:r>
              <a:rPr lang="en-GB" dirty="0" smtClean="0"/>
              <a:t>Slide Tags</a:t>
            </a:r>
            <a:endParaRPr lang="en-GB" dirty="0"/>
          </a:p>
        </p:txBody>
      </p:sp>
      <p:cxnSp>
        <p:nvCxnSpPr>
          <p:cNvPr id="12" name="Frame Line"/>
          <p:cNvCxnSpPr/>
          <p:nvPr userDrawn="1">
            <p:custDataLst>
              <p:tags r:id="rId3"/>
            </p:custDataLst>
          </p:nvPr>
        </p:nvCxnSpPr>
        <p:spPr>
          <a:xfrm flipV="1">
            <a:off x="381000" y="1066800"/>
            <a:ext cx="9144002" cy="173736"/>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Section Footer"/>
          <p:cNvSpPr txBox="1"/>
          <p:nvPr userDrawn="1">
            <p:custDataLst>
              <p:tags r:id="rId4"/>
            </p:custDataLst>
          </p:nvPr>
        </p:nvSpPr>
        <p:spPr>
          <a:xfrm>
            <a:off x="531977" y="7089307"/>
            <a:ext cx="65" cy="169277"/>
          </a:xfrm>
          <a:prstGeom prst="rect">
            <a:avLst/>
          </a:prstGeom>
          <a:noFill/>
        </p:spPr>
        <p:txBody>
          <a:bodyPr wrap="none" lIns="0" tIns="0" rIns="0" bIns="0" rtlCol="0">
            <a:spAutoFit/>
          </a:bodyPr>
          <a:lstStyle/>
          <a:p>
            <a:pPr indent="-305647" algn="l">
              <a:spcAft>
                <a:spcPts val="1003"/>
              </a:spcAft>
            </a:pPr>
            <a:endParaRPr lang="en-GB" sz="1100" dirty="0" smtClean="0">
              <a:latin typeface="+mn-lt"/>
            </a:endParaRPr>
          </a:p>
        </p:txBody>
      </p:sp>
      <p:sp>
        <p:nvSpPr>
          <p:cNvPr id="14" name="PwC Text"/>
          <p:cNvSpPr txBox="1"/>
          <p:nvPr userDrawn="1">
            <p:custDataLst>
              <p:tags r:id="rId5"/>
            </p:custDataLst>
          </p:nvPr>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latin typeface="+mn-lt"/>
              </a:rPr>
              <a:t>PwC</a:t>
            </a:r>
          </a:p>
        </p:txBody>
      </p:sp>
      <p:sp>
        <p:nvSpPr>
          <p:cNvPr id="19" name="Big Number"/>
          <p:cNvSpPr txBox="1"/>
          <p:nvPr userDrawn="1">
            <p:custDataLst>
              <p:tags r:id="rId6"/>
            </p:custDataLst>
          </p:nvPr>
        </p:nvSpPr>
        <p:spPr>
          <a:xfrm>
            <a:off x="9509760" y="2414016"/>
            <a:ext cx="65" cy="4293483"/>
          </a:xfrm>
          <a:prstGeom prst="rect">
            <a:avLst/>
          </a:prstGeom>
          <a:noFill/>
        </p:spPr>
        <p:txBody>
          <a:bodyPr wrap="none" lIns="0" tIns="0" rIns="0" bIns="0" rtlCol="0">
            <a:spAutoFit/>
          </a:bodyPr>
          <a:lstStyle/>
          <a:p>
            <a:pPr indent="-274320" algn="r"/>
            <a:endParaRPr lang="en-GB" sz="27900" b="1" i="1" dirty="0" smtClean="0">
              <a:solidFill>
                <a:schemeClr val="tx2"/>
              </a:solidFill>
              <a:latin typeface="+mj-lt"/>
              <a:cs typeface="Arial" pitchFamily="34" charset="0"/>
            </a:endParaRPr>
          </a:p>
        </p:txBody>
      </p:sp>
      <p:sp>
        <p:nvSpPr>
          <p:cNvPr id="18"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p>
        </p:txBody>
      </p:sp>
      <p:sp>
        <p:nvSpPr>
          <p:cNvPr id="20" name="Report Date"/>
          <p:cNvSpPr txBox="1"/>
          <p:nvPr userDrawn="1">
            <p:custDataLst>
              <p:tags r:id="rId8"/>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latin typeface="+mn-lt"/>
              </a:rPr>
              <a:t>20 May 2013</a:t>
            </a:r>
            <a:endParaRPr lang="en-GB" sz="1100" dirty="0" smtClean="0">
              <a:latin typeface="+mn-lt"/>
            </a:endParaRPr>
          </a:p>
        </p:txBody>
      </p:sp>
      <p:sp>
        <p:nvSpPr>
          <p:cNvPr id="21" name="Page Number"/>
          <p:cNvSpPr txBox="1"/>
          <p:nvPr userDrawn="1">
            <p:custDataLst>
              <p:tags r:id="rId9"/>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with Number Colour">
    <p:bg>
      <p:bgPr>
        <a:solidFill>
          <a:schemeClr val="tx2"/>
        </a:solidFill>
        <a:effectLst/>
      </p:bgPr>
    </p:bg>
    <p:spTree>
      <p:nvGrpSpPr>
        <p:cNvPr id="1" name=""/>
        <p:cNvGrpSpPr/>
        <p:nvPr/>
      </p:nvGrpSpPr>
      <p:grpSpPr>
        <a:xfrm>
          <a:off x="0" y="0"/>
          <a:ext cx="0" cy="0"/>
          <a:chOff x="0" y="0"/>
          <a:chExt cx="0" cy="0"/>
        </a:xfrm>
      </p:grpSpPr>
      <p:sp>
        <p:nvSpPr>
          <p:cNvPr id="8" name="Divider title"/>
          <p:cNvSpPr>
            <a:spLocks noGrp="1"/>
          </p:cNvSpPr>
          <p:nvPr>
            <p:ph type="subTitle" idx="1" hasCustomPrompt="1"/>
            <p:custDataLst>
              <p:tags r:id="rId1"/>
            </p:custDataLst>
          </p:nvPr>
        </p:nvSpPr>
        <p:spPr bwMode="black">
          <a:xfrm>
            <a:off x="530352" y="1143000"/>
            <a:ext cx="8997696" cy="518160"/>
          </a:xfrm>
        </p:spPr>
        <p:txBody>
          <a:bodyPr>
            <a:spAutoFit/>
          </a:bodyPr>
          <a:lstStyle>
            <a:lvl1pPr marL="0" indent="0" algn="l">
              <a:lnSpc>
                <a:spcPct val="90000"/>
              </a:lnSpc>
              <a:buNone/>
              <a:defRPr sz="3600" b="1" i="1"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Section Divider Title</a:t>
            </a:r>
          </a:p>
        </p:txBody>
      </p:sp>
      <p:sp>
        <p:nvSpPr>
          <p:cNvPr id="11" name="Slide Tags" hidden="1"/>
          <p:cNvSpPr txBox="1"/>
          <p:nvPr userDrawn="1">
            <p:custDataLst>
              <p:tags r:id="rId2"/>
            </p:custDataLst>
          </p:nvPr>
        </p:nvSpPr>
        <p:spPr>
          <a:xfrm>
            <a:off x="0" y="259080"/>
            <a:ext cx="1760220" cy="418576"/>
          </a:xfrm>
          <a:prstGeom prst="rect">
            <a:avLst/>
          </a:prstGeom>
          <a:noFill/>
        </p:spPr>
        <p:txBody>
          <a:bodyPr wrap="square" lIns="101882" tIns="50941" rIns="101882" bIns="50941" rtlCol="0">
            <a:spAutoFit/>
          </a:bodyPr>
          <a:lstStyle/>
          <a:p>
            <a:r>
              <a:rPr lang="en-GB" dirty="0" smtClean="0"/>
              <a:t>Slide Tags</a:t>
            </a:r>
            <a:endParaRPr lang="en-GB" dirty="0"/>
          </a:p>
        </p:txBody>
      </p:sp>
      <p:cxnSp>
        <p:nvCxnSpPr>
          <p:cNvPr id="13" name="Frame Line"/>
          <p:cNvCxnSpPr/>
          <p:nvPr userDrawn="1"/>
        </p:nvCxnSpPr>
        <p:spPr>
          <a:xfrm flipV="1">
            <a:off x="381000" y="1066800"/>
            <a:ext cx="9144002" cy="173736"/>
          </a:xfrm>
          <a:prstGeom prst="bentConnector3">
            <a:avLst>
              <a:gd name="adj1" fmla="val 0"/>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Section Footer"/>
          <p:cNvSpPr txBox="1"/>
          <p:nvPr userDrawn="1">
            <p:custDataLst>
              <p:tags r:id="rId3"/>
            </p:custDataLst>
          </p:nvPr>
        </p:nvSpPr>
        <p:spPr>
          <a:xfrm>
            <a:off x="531977" y="7089307"/>
            <a:ext cx="65" cy="169277"/>
          </a:xfrm>
          <a:prstGeom prst="rect">
            <a:avLst/>
          </a:prstGeom>
          <a:noFill/>
        </p:spPr>
        <p:txBody>
          <a:bodyPr wrap="none" lIns="0" tIns="0" rIns="0" bIns="0" rtlCol="0">
            <a:spAutoFit/>
          </a:bodyPr>
          <a:lstStyle/>
          <a:p>
            <a:pPr indent="-305647" algn="l">
              <a:spcAft>
                <a:spcPts val="1003"/>
              </a:spcAft>
            </a:pPr>
            <a:endParaRPr lang="en-GB" sz="1100" dirty="0" smtClean="0">
              <a:solidFill>
                <a:schemeClr val="bg1"/>
              </a:solidFill>
              <a:latin typeface="+mn-lt"/>
            </a:endParaRPr>
          </a:p>
        </p:txBody>
      </p:sp>
      <p:sp>
        <p:nvSpPr>
          <p:cNvPr id="15"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dirty="0" smtClean="0">
                <a:solidFill>
                  <a:schemeClr val="bg1"/>
                </a:solidFill>
                <a:latin typeface="+mn-lt"/>
              </a:rPr>
              <a:t>PwC</a:t>
            </a:r>
          </a:p>
        </p:txBody>
      </p:sp>
      <p:sp>
        <p:nvSpPr>
          <p:cNvPr id="12" name="Big Number"/>
          <p:cNvSpPr txBox="1"/>
          <p:nvPr userDrawn="1">
            <p:custDataLst>
              <p:tags r:id="rId4"/>
            </p:custDataLst>
          </p:nvPr>
        </p:nvSpPr>
        <p:spPr>
          <a:xfrm>
            <a:off x="9509760" y="2414016"/>
            <a:ext cx="65" cy="4293483"/>
          </a:xfrm>
          <a:prstGeom prst="rect">
            <a:avLst/>
          </a:prstGeom>
          <a:noFill/>
        </p:spPr>
        <p:txBody>
          <a:bodyPr wrap="none" lIns="0" tIns="0" rIns="0" bIns="0" rtlCol="0">
            <a:spAutoFit/>
          </a:bodyPr>
          <a:lstStyle/>
          <a:p>
            <a:pPr indent="-274320" algn="r"/>
            <a:endParaRPr lang="en-GB" sz="27900" b="1" i="1" dirty="0" smtClean="0">
              <a:solidFill>
                <a:schemeClr val="bg1"/>
              </a:solidFill>
              <a:latin typeface="+mj-lt"/>
              <a:cs typeface="Arial" pitchFamily="34" charset="0"/>
            </a:endParaRPr>
          </a:p>
        </p:txBody>
      </p:sp>
      <p:sp>
        <p:nvSpPr>
          <p:cNvPr id="16"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dirty="0" smtClean="0">
              <a:solidFill>
                <a:schemeClr val="bg1"/>
              </a:solidFill>
            </a:endParaRPr>
          </a:p>
        </p:txBody>
      </p:sp>
      <p:sp>
        <p:nvSpPr>
          <p:cNvPr id="18" name="Report Date"/>
          <p:cNvSpPr txBox="1"/>
          <p:nvPr userDrawn="1">
            <p:custDataLst>
              <p:tags r:id="rId6"/>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smtClean="0">
                <a:solidFill>
                  <a:schemeClr val="bg1"/>
                </a:solidFill>
                <a:latin typeface="+mn-lt"/>
              </a:rPr>
              <a:t>20 May 2013</a:t>
            </a:r>
            <a:endParaRPr lang="en-GB" sz="1100" dirty="0" smtClean="0">
              <a:solidFill>
                <a:schemeClr val="bg1"/>
              </a:solidFill>
              <a:latin typeface="+mn-lt"/>
            </a:endParaRPr>
          </a:p>
        </p:txBody>
      </p:sp>
      <p:sp>
        <p:nvSpPr>
          <p:cNvPr id="19" name="Page Number"/>
          <p:cNvSpPr txBox="1"/>
          <p:nvPr userDrawn="1">
            <p:custDataLst>
              <p:tags r:id="rId7"/>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dirty="0" smtClean="0">
              <a:latin typeface="+mn-l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2" name="Logo with Panels"/>
          <p:cNvGrpSpPr/>
          <p:nvPr userDrawn="1"/>
        </p:nvGrpSpPr>
        <p:grpSpPr>
          <a:xfrm>
            <a:off x="1129337" y="-4762"/>
            <a:ext cx="8931444" cy="7311219"/>
            <a:chOff x="1129337" y="-4762"/>
            <a:chExt cx="8931444" cy="7311219"/>
          </a:xfrm>
        </p:grpSpPr>
        <p:grpSp>
          <p:nvGrpSpPr>
            <p:cNvPr id="3"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Rectangle 3"/>
              <p:cNvSpPr>
                <a:spLocks noChangeArrowheads="1"/>
              </p:cNvSpPr>
              <p:nvPr/>
            </p:nvSpPr>
            <p:spPr bwMode="gray">
              <a:xfrm>
                <a:off x="1733809" y="3346372"/>
                <a:ext cx="6483928" cy="2814637"/>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Rectangle 6"/>
              <p:cNvSpPr>
                <a:spLocks noChangeArrowheads="1"/>
              </p:cNvSpPr>
              <p:nvPr/>
            </p:nvSpPr>
            <p:spPr bwMode="gray">
              <a:xfrm>
                <a:off x="1733808" y="3346372"/>
                <a:ext cx="5902037" cy="2814637"/>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Rectangle 9"/>
              <p:cNvSpPr>
                <a:spLocks noChangeArrowheads="1"/>
              </p:cNvSpPr>
              <p:nvPr/>
            </p:nvSpPr>
            <p:spPr bwMode="gray">
              <a:xfrm>
                <a:off x="1733808" y="3346372"/>
                <a:ext cx="5677593" cy="2814637"/>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1" name="Title"/>
          <p:cNvSpPr>
            <a:spLocks noGrp="1"/>
          </p:cNvSpPr>
          <p:nvPr userDrawn="1">
            <p:ph type="ctrTitle" hasCustomPrompt="1"/>
            <p:custDataLst>
              <p:tags r:id="rId1"/>
            </p:custDataLst>
          </p:nvPr>
        </p:nvSpPr>
        <p:spPr bwMode="white">
          <a:xfrm>
            <a:off x="2057400" y="1219200"/>
            <a:ext cx="5943600" cy="914400"/>
          </a:xfrm>
        </p:spPr>
        <p:txBody>
          <a:bodyPr anchor="t" anchorCtr="0">
            <a:noAutofit/>
          </a:bodyPr>
          <a:lstStyle>
            <a:lvl1pPr>
              <a:lnSpc>
                <a:spcPct val="90000"/>
              </a:lnSpc>
              <a:defRPr sz="3300" b="1" i="1" baseline="0">
                <a:solidFill>
                  <a:schemeClr val="bg1"/>
                </a:solidFill>
              </a:defRPr>
            </a:lvl1pPr>
          </a:lstStyle>
          <a:p>
            <a:r>
              <a:rPr lang="en-GB" noProof="0" dirty="0" smtClean="0"/>
              <a:t>Presentation Title (Click to add)</a:t>
            </a:r>
            <a:endParaRPr lang="en-GB" noProof="0" dirty="0"/>
          </a:p>
        </p:txBody>
      </p:sp>
      <p:sp>
        <p:nvSpPr>
          <p:cNvPr id="22" name="Subtitle"/>
          <p:cNvSpPr>
            <a:spLocks noGrp="1"/>
          </p:cNvSpPr>
          <p:nvPr userDrawn="1">
            <p:ph type="subTitle" idx="1" hasCustomPrompt="1"/>
            <p:custDataLst>
              <p:tags r:id="rId2"/>
            </p:custDataLst>
          </p:nvPr>
        </p:nvSpPr>
        <p:spPr bwMode="white">
          <a:xfrm>
            <a:off x="2057400" y="2133600"/>
            <a:ext cx="5943600" cy="914096"/>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 (move higher if title is only one line)</a:t>
            </a:r>
          </a:p>
        </p:txBody>
      </p:sp>
      <p:sp>
        <p:nvSpPr>
          <p:cNvPr id="25" name="Descriptor"/>
          <p:cNvSpPr txBox="1"/>
          <p:nvPr userDrawn="1">
            <p:custDataLst>
              <p:tags r:id="rId3"/>
            </p:custDataLst>
          </p:nvPr>
        </p:nvSpPr>
        <p:spPr bwMode="white">
          <a:xfrm>
            <a:off x="2057400" y="841248"/>
            <a:ext cx="35266" cy="153888"/>
          </a:xfrm>
          <a:prstGeom prst="rect">
            <a:avLst/>
          </a:prstGeom>
          <a:noFill/>
        </p:spPr>
        <p:txBody>
          <a:bodyPr wrap="none" lIns="0" tIns="0" rIns="0" bIns="0" rtlCol="0">
            <a:spAutoFit/>
          </a:bodyPr>
          <a:lstStyle/>
          <a:p>
            <a:pPr indent="-274320" algn="l"/>
            <a:r>
              <a:rPr lang="en-GB" sz="1000" dirty="0" smtClean="0">
                <a:solidFill>
                  <a:schemeClr val="bg1"/>
                </a:solidFill>
                <a:latin typeface="+mn-lt"/>
                <a:cs typeface="Arial" pitchFamily="34" charset="0"/>
              </a:rPr>
              <a:t> </a:t>
            </a:r>
          </a:p>
        </p:txBody>
      </p:sp>
      <p:sp>
        <p:nvSpPr>
          <p:cNvPr id="35" name="Draft stamp"/>
          <p:cNvSpPr txBox="1"/>
          <p:nvPr userDrawn="1">
            <p:custDataLst>
              <p:tags r:id="rId4"/>
            </p:custDataLst>
          </p:nvPr>
        </p:nvSpPr>
        <p:spPr>
          <a:xfrm>
            <a:off x="530352" y="4041648"/>
            <a:ext cx="1222248" cy="153888"/>
          </a:xfrm>
          <a:prstGeom prst="rect">
            <a:avLst/>
          </a:prstGeom>
          <a:noFill/>
          <a:ln>
            <a:noFill/>
          </a:ln>
        </p:spPr>
        <p:txBody>
          <a:bodyPr wrap="square" lIns="0" tIns="0" rIns="0" bIns="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6" name="Confidentiality stamp"/>
          <p:cNvSpPr txBox="1"/>
          <p:nvPr userDrawn="1">
            <p:custDataLst>
              <p:tags r:id="rId5"/>
            </p:custDataLst>
          </p:nvPr>
        </p:nvSpPr>
        <p:spPr>
          <a:xfrm>
            <a:off x="530351" y="3730752"/>
            <a:ext cx="1225296" cy="153888"/>
          </a:xfrm>
          <a:prstGeom prst="rect">
            <a:avLst/>
          </a:prstGeom>
          <a:noFill/>
        </p:spPr>
        <p:txBody>
          <a:bodyPr wrap="square" lIns="0" tIns="0" rIns="0" bIns="0" rtlCol="0">
            <a:spAutoFit/>
          </a:bodyPr>
          <a:lstStyle/>
          <a:p>
            <a:pPr indent="-305647" algn="l">
              <a:spcAft>
                <a:spcPts val="1003"/>
              </a:spcAft>
            </a:pPr>
            <a:endParaRPr lang="en-GB" sz="1000" i="1" dirty="0" smtClean="0">
              <a:latin typeface="Georgia" pitchFamily="18" charset="0"/>
              <a:cs typeface="Arial" pitchFamily="34" charset="0"/>
            </a:endParaRPr>
          </a:p>
        </p:txBody>
      </p:sp>
      <p:sp>
        <p:nvSpPr>
          <p:cNvPr id="28" name="Report date"/>
          <p:cNvSpPr txBox="1"/>
          <p:nvPr userDrawn="1">
            <p:custDataLst>
              <p:tags r:id="rId6"/>
            </p:custDataLst>
          </p:nvPr>
        </p:nvSpPr>
        <p:spPr bwMode="white">
          <a:xfrm>
            <a:off x="530352" y="4343400"/>
            <a:ext cx="1222248" cy="153888"/>
          </a:xfrm>
          <a:prstGeom prst="rect">
            <a:avLst/>
          </a:prstGeom>
          <a:noFill/>
          <a:ln>
            <a:noFill/>
          </a:ln>
        </p:spPr>
        <p:txBody>
          <a:bodyPr wrap="square" lIns="0" tIns="0" rIns="0" bIns="0" rtlCol="0">
            <a:spAutoFit/>
          </a:bodyPr>
          <a:lstStyle/>
          <a:p>
            <a:pPr algn="l"/>
            <a:r>
              <a:rPr lang="en-GB" sz="1000" i="1" dirty="0" smtClean="0">
                <a:solidFill>
                  <a:schemeClr val="tx1"/>
                </a:solidFill>
                <a:latin typeface="Georgia" pitchFamily="18" charset="0"/>
                <a:cs typeface="Arial" pitchFamily="34" charset="0"/>
              </a:rPr>
              <a:t> </a:t>
            </a:r>
          </a:p>
        </p:txBody>
      </p:sp>
      <p:sp>
        <p:nvSpPr>
          <p:cNvPr id="38" name="Content Placeholder 37"/>
          <p:cNvSpPr>
            <a:spLocks noGrp="1"/>
          </p:cNvSpPr>
          <p:nvPr>
            <p:ph sz="quarter" idx="10" hasCustomPrompt="1"/>
            <p:custDataLst>
              <p:tags r:id="rId7"/>
            </p:custDataLst>
          </p:nvPr>
        </p:nvSpPr>
        <p:spPr>
          <a:xfrm>
            <a:off x="530352" y="4645152"/>
            <a:ext cx="1222248" cy="1293689"/>
          </a:xfrm>
        </p:spPr>
        <p:txBody>
          <a:bodyPr anchor="t" anchorCtr="0">
            <a:noAutofit/>
          </a:bodyPr>
          <a:lstStyle>
            <a:lvl1pPr>
              <a:defRPr sz="1000" i="1" baseline="0"/>
            </a:lvl1pPr>
            <a:lvl2pPr>
              <a:defRPr sz="1000" i="1"/>
            </a:lvl2pPr>
            <a:lvl3pPr>
              <a:defRPr sz="1000" i="1"/>
            </a:lvl3pPr>
            <a:lvl4pPr>
              <a:defRPr sz="1000" i="1"/>
            </a:lvl4pPr>
            <a:lvl5pPr>
              <a:defRPr sz="1000" i="1"/>
            </a:lvl5pPr>
          </a:lstStyle>
          <a:p>
            <a:pPr lvl="0"/>
            <a:r>
              <a:rPr lang="en-GB" dirty="0" smtClean="0"/>
              <a:t>Click to add text</a:t>
            </a:r>
            <a:endParaRPr lang="en-GB" dirty="0"/>
          </a:p>
        </p:txBody>
      </p:sp>
      <p:sp>
        <p:nvSpPr>
          <p:cNvPr id="33" name="Cover image"/>
          <p:cNvSpPr txBox="1">
            <a:spLocks/>
          </p:cNvSpPr>
          <p:nvPr userDrawn="1">
            <p:custDataLst>
              <p:tags r:id="rId8"/>
            </p:custDataLst>
          </p:nvPr>
        </p:nvSpPr>
        <p:spPr>
          <a:xfrm>
            <a:off x="1904333" y="3570926"/>
            <a:ext cx="6739128" cy="3209544"/>
          </a:xfrm>
          <a:prstGeom prst="rect">
            <a:avLst/>
          </a:prstGeom>
          <a:noFill/>
          <a:ln w="3175">
            <a:noFill/>
          </a:ln>
        </p:spPr>
        <p:txBody>
          <a:bodyPr wrap="square" lIns="0" tIns="0" rIns="0" bIns="0" rtlCol="0">
            <a:noAutofit/>
          </a:bodyPr>
          <a:lstStyle/>
          <a:p>
            <a:pPr indent="-305647">
              <a:spcAft>
                <a:spcPts val="1003"/>
              </a:spcAft>
            </a:pPr>
            <a:endParaRPr lang="en-GB" sz="2200" dirty="0" smtClean="0">
              <a:latin typeface="Georgia" pitchFamily="18" charset="0"/>
            </a:endParaRPr>
          </a:p>
        </p:txBody>
      </p:sp>
      <p:cxnSp>
        <p:nvCxnSpPr>
          <p:cNvPr id="32" name="Frame Line"/>
          <p:cNvCxnSpPr/>
          <p:nvPr userDrawn="1"/>
        </p:nvCxnSpPr>
        <p:spPr>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39" name="Logo with Panels"/>
          <p:cNvGrpSpPr/>
          <p:nvPr userDrawn="1"/>
        </p:nvGrpSpPr>
        <p:grpSpPr>
          <a:xfrm>
            <a:off x="1129337" y="6381260"/>
            <a:ext cx="1217986" cy="925197"/>
            <a:chOff x="3835013" y="2828854"/>
            <a:chExt cx="1217986" cy="925197"/>
          </a:xfrm>
        </p:grpSpPr>
        <p:grpSp>
          <p:nvGrpSpPr>
            <p:cNvPr id="42" name="Logo Panels"/>
            <p:cNvGrpSpPr/>
            <p:nvPr/>
          </p:nvGrpSpPr>
          <p:grpSpPr>
            <a:xfrm>
              <a:off x="4609614" y="2828854"/>
              <a:ext cx="443385" cy="397546"/>
              <a:chOff x="4609614" y="2828854"/>
              <a:chExt cx="443385" cy="397546"/>
            </a:xfrm>
          </p:grpSpPr>
          <p:sp>
            <p:nvSpPr>
              <p:cNvPr id="46"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 name="Rectangle 9"/>
              <p:cNvSpPr>
                <a:spLocks/>
              </p:cNvSpPr>
              <p:nvPr/>
            </p:nvSpPr>
            <p:spPr bwMode="gray">
              <a:xfrm>
                <a:off x="4609616" y="2944211"/>
                <a:ext cx="224321" cy="282188"/>
              </a:xfrm>
              <a:prstGeom prst="rect">
                <a:avLst/>
              </a:pr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2"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3"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3" name="Logo"/>
            <p:cNvGrpSpPr/>
            <p:nvPr/>
          </p:nvGrpSpPr>
          <p:grpSpPr>
            <a:xfrm>
              <a:off x="3835013" y="3226397"/>
              <a:ext cx="905256" cy="527654"/>
              <a:chOff x="3835013" y="3226397"/>
              <a:chExt cx="905256" cy="527654"/>
            </a:xfrm>
          </p:grpSpPr>
          <p:sp>
            <p:nvSpPr>
              <p:cNvPr id="44"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 name="Freeform 44"/>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1" name="Title"/>
          <p:cNvSpPr>
            <a:spLocks noGrp="1"/>
          </p:cNvSpPr>
          <p:nvPr>
            <p:ph type="ctrTitle" hasCustomPrompt="1"/>
            <p:custDataLst>
              <p:tags r:id="rId1"/>
            </p:custDataLst>
          </p:nvPr>
        </p:nvSpPr>
        <p:spPr bwMode="black">
          <a:xfrm>
            <a:off x="2057400" y="1219200"/>
            <a:ext cx="5943600" cy="914400"/>
          </a:xfrm>
        </p:spPr>
        <p:txBody>
          <a:bodyPr anchor="t" anchorCtr="0">
            <a:noAutofit/>
          </a:bodyPr>
          <a:lstStyle>
            <a:lvl1pPr>
              <a:lnSpc>
                <a:spcPct val="90000"/>
              </a:lnSpc>
              <a:defRPr sz="3300" b="1" i="1" baseline="0">
                <a:solidFill>
                  <a:schemeClr val="tx1"/>
                </a:solidFill>
              </a:defRPr>
            </a:lvl1pPr>
          </a:lstStyle>
          <a:p>
            <a:r>
              <a:rPr lang="en-GB" noProof="0" dirty="0" smtClean="0"/>
              <a:t>Presentation Title</a:t>
            </a:r>
            <a:endParaRPr lang="en-GB" noProof="0" dirty="0"/>
          </a:p>
        </p:txBody>
      </p:sp>
      <p:sp>
        <p:nvSpPr>
          <p:cNvPr id="22" name="Subtitle"/>
          <p:cNvSpPr>
            <a:spLocks noGrp="1"/>
          </p:cNvSpPr>
          <p:nvPr>
            <p:ph type="subTitle" idx="1" hasCustomPrompt="1"/>
            <p:custDataLst>
              <p:tags r:id="rId2"/>
            </p:custDataLst>
          </p:nvPr>
        </p:nvSpPr>
        <p:spPr bwMode="black">
          <a:xfrm>
            <a:off x="2057400" y="2133600"/>
            <a:ext cx="5943600" cy="914096"/>
          </a:xfrm>
        </p:spPr>
        <p:txBody>
          <a:bodyPr>
            <a:spAutoFit/>
          </a:bodyPr>
          <a:lstStyle>
            <a:lvl1pPr marL="0" indent="0" algn="l">
              <a:lnSpc>
                <a:spcPct val="90000"/>
              </a:lnSpc>
              <a:spcAft>
                <a:spcPts val="0"/>
              </a:spcAft>
              <a:buNone/>
              <a:defRPr sz="3300"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 (move higher if title is only one line)</a:t>
            </a:r>
          </a:p>
        </p:txBody>
      </p:sp>
      <p:cxnSp>
        <p:nvCxnSpPr>
          <p:cNvPr id="28" name="Frame Line"/>
          <p:cNvCxnSpPr/>
          <p:nvPr/>
        </p:nvCxnSpPr>
        <p:spPr>
          <a:xfrm flipV="1">
            <a:off x="1905000" y="1069848"/>
            <a:ext cx="7620000" cy="176102"/>
          </a:xfrm>
          <a:prstGeom prst="bentConnector3">
            <a:avLst>
              <a:gd name="adj1" fmla="val -38"/>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escriptor"/>
          <p:cNvSpPr txBox="1"/>
          <p:nvPr>
            <p:custDataLst>
              <p:tags r:id="rId3"/>
            </p:custDataLst>
          </p:nvPr>
        </p:nvSpPr>
        <p:spPr>
          <a:xfrm>
            <a:off x="2057400" y="841248"/>
            <a:ext cx="35266" cy="153888"/>
          </a:xfrm>
          <a:prstGeom prst="rect">
            <a:avLst/>
          </a:prstGeom>
          <a:noFill/>
        </p:spPr>
        <p:txBody>
          <a:bodyPr wrap="none" lIns="0" tIns="0" rIns="0" bIns="0" rtlCol="0">
            <a:spAutoFit/>
          </a:bodyPr>
          <a:lstStyle/>
          <a:p>
            <a:pPr indent="-274320" algn="l"/>
            <a:r>
              <a:rPr lang="en-GB" sz="1000" dirty="0" smtClean="0">
                <a:solidFill>
                  <a:schemeClr val="tx1"/>
                </a:solidFill>
                <a:latin typeface="+mn-lt"/>
                <a:cs typeface="Arial" pitchFamily="34" charset="0"/>
              </a:rPr>
              <a:t> </a:t>
            </a:r>
          </a:p>
        </p:txBody>
      </p:sp>
      <p:sp>
        <p:nvSpPr>
          <p:cNvPr id="35" name="Draft stamp"/>
          <p:cNvSpPr txBox="1"/>
          <p:nvPr>
            <p:custDataLst>
              <p:tags r:id="rId4"/>
            </p:custDataLst>
          </p:nvPr>
        </p:nvSpPr>
        <p:spPr>
          <a:xfrm>
            <a:off x="530352" y="4041648"/>
            <a:ext cx="1222248" cy="153888"/>
          </a:xfrm>
          <a:prstGeom prst="rect">
            <a:avLst/>
          </a:prstGeom>
          <a:noFill/>
          <a:ln>
            <a:noFill/>
          </a:ln>
        </p:spPr>
        <p:txBody>
          <a:bodyPr wrap="square" lIns="0" tIns="0" rIns="0" bIns="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6" name="Confidentiality stamp"/>
          <p:cNvSpPr txBox="1"/>
          <p:nvPr>
            <p:custDataLst>
              <p:tags r:id="rId5"/>
            </p:custDataLst>
          </p:nvPr>
        </p:nvSpPr>
        <p:spPr>
          <a:xfrm>
            <a:off x="530351" y="3730752"/>
            <a:ext cx="1225296" cy="153888"/>
          </a:xfrm>
          <a:prstGeom prst="rect">
            <a:avLst/>
          </a:prstGeom>
          <a:noFill/>
        </p:spPr>
        <p:txBody>
          <a:bodyPr wrap="square" lIns="0" tIns="0" rIns="0" bIns="0" rtlCol="0">
            <a:spAutoFit/>
          </a:bodyPr>
          <a:lstStyle/>
          <a:p>
            <a:pPr indent="-305647" algn="l">
              <a:spcAft>
                <a:spcPts val="1003"/>
              </a:spcAft>
            </a:pPr>
            <a:endParaRPr lang="en-GB" sz="1000" i="1" dirty="0" smtClean="0">
              <a:latin typeface="Georgia" pitchFamily="18" charset="0"/>
              <a:cs typeface="Arial" pitchFamily="34" charset="0"/>
            </a:endParaRPr>
          </a:p>
        </p:txBody>
      </p:sp>
      <p:sp>
        <p:nvSpPr>
          <p:cNvPr id="27" name="Report Date"/>
          <p:cNvSpPr txBox="1"/>
          <p:nvPr>
            <p:custDataLst>
              <p:tags r:id="rId6"/>
            </p:custDataLst>
          </p:nvPr>
        </p:nvSpPr>
        <p:spPr>
          <a:xfrm>
            <a:off x="530351" y="4343400"/>
            <a:ext cx="1222249" cy="153888"/>
          </a:xfrm>
          <a:prstGeom prst="rect">
            <a:avLst/>
          </a:prstGeom>
          <a:noFill/>
          <a:ln>
            <a:noFill/>
          </a:ln>
        </p:spPr>
        <p:txBody>
          <a:bodyPr wrap="square" lIns="0" tIns="0" rIns="0" bIns="0" rtlCol="0">
            <a:spAutoFit/>
          </a:bodyPr>
          <a:lstStyle/>
          <a:p>
            <a:pPr algn="l"/>
            <a:r>
              <a:rPr lang="en-GB" sz="1000" i="1" dirty="0" smtClean="0">
                <a:solidFill>
                  <a:schemeClr val="tx1"/>
                </a:solidFill>
                <a:latin typeface="Georgia" pitchFamily="18" charset="0"/>
                <a:cs typeface="Arial" pitchFamily="34" charset="0"/>
              </a:rPr>
              <a:t> </a:t>
            </a:r>
          </a:p>
        </p:txBody>
      </p:sp>
      <p:cxnSp>
        <p:nvCxnSpPr>
          <p:cNvPr id="30" name="Frame Line"/>
          <p:cNvCxnSpPr/>
          <p:nvPr userDrawn="1"/>
        </p:nvCxnSpPr>
        <p:spPr>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28" name="Logo with Panels"/>
          <p:cNvGrpSpPr/>
          <p:nvPr userDrawn="1"/>
        </p:nvGrpSpPr>
        <p:grpSpPr>
          <a:xfrm>
            <a:off x="1129337" y="1"/>
            <a:ext cx="8929063" cy="7306456"/>
            <a:chOff x="1129337" y="1"/>
            <a:chExt cx="8929063" cy="7306456"/>
          </a:xfrm>
        </p:grpSpPr>
        <p:grpSp>
          <p:nvGrpSpPr>
            <p:cNvPr id="2" name="Logo Shapes"/>
            <p:cNvGrpSpPr/>
            <p:nvPr userDrawn="1"/>
          </p:nvGrpSpPr>
          <p:grpSpPr>
            <a:xfrm>
              <a:off x="1904331" y="1"/>
              <a:ext cx="8154069" cy="6780464"/>
              <a:chOff x="1735972" y="184214"/>
              <a:chExt cx="7412791" cy="5982762"/>
            </a:xfrm>
          </p:grpSpPr>
          <p:sp>
            <p:nvSpPr>
              <p:cNvPr id="17" name="Rectangle 2"/>
              <p:cNvSpPr>
                <a:spLocks noChangeArrowheads="1"/>
              </p:cNvSpPr>
              <p:nvPr/>
            </p:nvSpPr>
            <p:spPr bwMode="gray">
              <a:xfrm>
                <a:off x="1735973" y="184214"/>
                <a:ext cx="5677593" cy="5976739"/>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5973" y="1196944"/>
                <a:ext cx="7412790" cy="4970032"/>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5972" y="1196944"/>
                <a:ext cx="5677593" cy="4970032"/>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23" name="Logo"/>
            <p:cNvGrpSpPr/>
            <p:nvPr userDrawn="1"/>
          </p:nvGrpSpPr>
          <p:grpSpPr>
            <a:xfrm>
              <a:off x="1129337" y="6778803"/>
              <a:ext cx="905256" cy="527654"/>
              <a:chOff x="1129337" y="6778803"/>
              <a:chExt cx="905256" cy="527654"/>
            </a:xfrm>
          </p:grpSpPr>
          <p:sp>
            <p:nvSpPr>
              <p:cNvPr id="19" name="Rectangle 0"/>
              <p:cNvSpPr>
                <a:spLocks noChangeArrowheads="1"/>
              </p:cNvSpPr>
              <p:nvPr userDrawn="1"/>
            </p:nvSpPr>
            <p:spPr bwMode="black">
              <a:xfrm>
                <a:off x="1675337" y="6778803"/>
                <a:ext cx="228600" cy="57350"/>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1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1" name="Title"/>
          <p:cNvSpPr>
            <a:spLocks noGrp="1"/>
          </p:cNvSpPr>
          <p:nvPr userDrawn="1">
            <p:ph type="ctrTitle" hasCustomPrompt="1"/>
            <p:custDataLst>
              <p:tags r:id="rId1"/>
            </p:custDataLst>
          </p:nvPr>
        </p:nvSpPr>
        <p:spPr bwMode="white">
          <a:xfrm>
            <a:off x="2057400" y="1219200"/>
            <a:ext cx="5943600" cy="914400"/>
          </a:xfrm>
        </p:spPr>
        <p:txBody>
          <a:bodyPr anchor="t" anchorCtr="0">
            <a:noAutofit/>
          </a:bodyPr>
          <a:lstStyle>
            <a:lvl1pPr>
              <a:lnSpc>
                <a:spcPct val="90000"/>
              </a:lnSpc>
              <a:defRPr sz="3300" b="1" i="1" baseline="0">
                <a:solidFill>
                  <a:schemeClr val="bg1"/>
                </a:solidFill>
              </a:defRPr>
            </a:lvl1pPr>
          </a:lstStyle>
          <a:p>
            <a:r>
              <a:rPr lang="en-GB" noProof="0" dirty="0" smtClean="0"/>
              <a:t>Presentation Title</a:t>
            </a:r>
            <a:endParaRPr lang="en-GB" noProof="0" dirty="0"/>
          </a:p>
        </p:txBody>
      </p:sp>
      <p:sp>
        <p:nvSpPr>
          <p:cNvPr id="22" name="Subtitle"/>
          <p:cNvSpPr>
            <a:spLocks noGrp="1"/>
          </p:cNvSpPr>
          <p:nvPr userDrawn="1">
            <p:ph type="subTitle" idx="1" hasCustomPrompt="1"/>
            <p:custDataLst>
              <p:tags r:id="rId2"/>
            </p:custDataLst>
          </p:nvPr>
        </p:nvSpPr>
        <p:spPr bwMode="white">
          <a:xfrm>
            <a:off x="2057400" y="2133600"/>
            <a:ext cx="5943600" cy="914096"/>
          </a:xfrm>
        </p:spPr>
        <p:txBody>
          <a:bodyPr>
            <a:spAutoFit/>
          </a:bodyPr>
          <a:lstStyle>
            <a:lvl1pPr marL="0" indent="0" algn="l">
              <a:lnSpc>
                <a:spcPct val="90000"/>
              </a:lnSpc>
              <a:spcAft>
                <a:spcPts val="0"/>
              </a:spcAft>
              <a:buNone/>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 (move higher if title is only one line)</a:t>
            </a:r>
          </a:p>
        </p:txBody>
      </p:sp>
      <p:sp>
        <p:nvSpPr>
          <p:cNvPr id="16" name="Descriptor"/>
          <p:cNvSpPr txBox="1"/>
          <p:nvPr userDrawn="1">
            <p:custDataLst>
              <p:tags r:id="rId3"/>
            </p:custDataLst>
          </p:nvPr>
        </p:nvSpPr>
        <p:spPr bwMode="white">
          <a:xfrm>
            <a:off x="2057400" y="841248"/>
            <a:ext cx="35266" cy="153888"/>
          </a:xfrm>
          <a:prstGeom prst="rect">
            <a:avLst/>
          </a:prstGeom>
          <a:noFill/>
        </p:spPr>
        <p:txBody>
          <a:bodyPr wrap="none" lIns="0" tIns="0" rIns="0" bIns="0" rtlCol="0">
            <a:spAutoFit/>
          </a:bodyPr>
          <a:lstStyle/>
          <a:p>
            <a:pPr indent="-274320" algn="l"/>
            <a:r>
              <a:rPr lang="en-GB" sz="1000" dirty="0" smtClean="0">
                <a:solidFill>
                  <a:schemeClr val="bg1"/>
                </a:solidFill>
                <a:latin typeface="+mn-lt"/>
                <a:cs typeface="Arial" pitchFamily="34" charset="0"/>
              </a:rPr>
              <a:t> </a:t>
            </a:r>
          </a:p>
        </p:txBody>
      </p:sp>
      <p:sp>
        <p:nvSpPr>
          <p:cNvPr id="35" name="Draft stamp"/>
          <p:cNvSpPr txBox="1"/>
          <p:nvPr userDrawn="1">
            <p:custDataLst>
              <p:tags r:id="rId4"/>
            </p:custDataLst>
          </p:nvPr>
        </p:nvSpPr>
        <p:spPr>
          <a:xfrm>
            <a:off x="530352" y="4041648"/>
            <a:ext cx="1222248" cy="153888"/>
          </a:xfrm>
          <a:prstGeom prst="rect">
            <a:avLst/>
          </a:prstGeom>
          <a:noFill/>
          <a:ln>
            <a:noFill/>
          </a:ln>
        </p:spPr>
        <p:txBody>
          <a:bodyPr wrap="square" lIns="0" tIns="0" rIns="0" bIns="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6" name="Confidentiality stamp"/>
          <p:cNvSpPr txBox="1"/>
          <p:nvPr userDrawn="1">
            <p:custDataLst>
              <p:tags r:id="rId5"/>
            </p:custDataLst>
          </p:nvPr>
        </p:nvSpPr>
        <p:spPr>
          <a:xfrm>
            <a:off x="530351" y="3730752"/>
            <a:ext cx="1225296" cy="153888"/>
          </a:xfrm>
          <a:prstGeom prst="rect">
            <a:avLst/>
          </a:prstGeom>
          <a:noFill/>
        </p:spPr>
        <p:txBody>
          <a:bodyPr wrap="square" lIns="0" tIns="0" rIns="0" bIns="0" rtlCol="0">
            <a:spAutoFit/>
          </a:bodyPr>
          <a:lstStyle/>
          <a:p>
            <a:pPr indent="-305647" algn="l">
              <a:spcAft>
                <a:spcPts val="1003"/>
              </a:spcAft>
            </a:pPr>
            <a:endParaRPr lang="en-GB" sz="1000" i="1" dirty="0" smtClean="0">
              <a:latin typeface="Georgia" pitchFamily="18" charset="0"/>
              <a:cs typeface="Arial" pitchFamily="34" charset="0"/>
            </a:endParaRPr>
          </a:p>
        </p:txBody>
      </p:sp>
      <p:sp>
        <p:nvSpPr>
          <p:cNvPr id="18" name="Report Date"/>
          <p:cNvSpPr txBox="1"/>
          <p:nvPr userDrawn="1">
            <p:custDataLst>
              <p:tags r:id="rId6"/>
            </p:custDataLst>
          </p:nvPr>
        </p:nvSpPr>
        <p:spPr bwMode="white">
          <a:xfrm>
            <a:off x="530351" y="4343400"/>
            <a:ext cx="1222249" cy="153888"/>
          </a:xfrm>
          <a:prstGeom prst="rect">
            <a:avLst/>
          </a:prstGeom>
          <a:noFill/>
          <a:ln>
            <a:noFill/>
          </a:ln>
        </p:spPr>
        <p:txBody>
          <a:bodyPr wrap="square" lIns="0" tIns="0" rIns="0" bIns="0" rtlCol="0">
            <a:spAutoFit/>
          </a:bodyPr>
          <a:lstStyle/>
          <a:p>
            <a:pPr algn="l"/>
            <a:r>
              <a:rPr lang="en-GB" sz="1000" i="1" dirty="0" smtClean="0">
                <a:solidFill>
                  <a:schemeClr val="tx1"/>
                </a:solidFill>
                <a:latin typeface="Georgia" pitchFamily="18" charset="0"/>
                <a:cs typeface="Arial" pitchFamily="34" charset="0"/>
              </a:rPr>
              <a:t> </a:t>
            </a:r>
          </a:p>
        </p:txBody>
      </p:sp>
      <p:cxnSp>
        <p:nvCxnSpPr>
          <p:cNvPr id="25" name="Frame Line"/>
          <p:cNvCxnSpPr/>
          <p:nvPr userDrawn="1"/>
        </p:nvCxnSpPr>
        <p:spPr>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3" name="grid" hidden="1"/>
          <p:cNvGrpSpPr/>
          <p:nvPr>
            <p:custDataLst>
              <p:tags r:id="rId25"/>
            </p:custDataLst>
          </p:nvPr>
        </p:nvGrpSpPr>
        <p:grpSpPr>
          <a:xfrm>
            <a:off x="530352" y="685800"/>
            <a:ext cx="8997696" cy="6711696"/>
            <a:chOff x="530352" y="685800"/>
            <a:chExt cx="8997696" cy="6711696"/>
          </a:xfrm>
        </p:grpSpPr>
        <p:sp>
          <p:nvSpPr>
            <p:cNvPr id="54" name="Footer block"/>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55" name="Title block"/>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6" name="Header block"/>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57" name="Group 600"/>
            <p:cNvGrpSpPr/>
            <p:nvPr userDrawn="1"/>
          </p:nvGrpSpPr>
          <p:grpSpPr>
            <a:xfrm>
              <a:off x="530352" y="6016752"/>
              <a:ext cx="8997696" cy="612648"/>
              <a:chOff x="530352" y="6016752"/>
              <a:chExt cx="8997696" cy="612648"/>
            </a:xfrm>
          </p:grpSpPr>
          <p:sp>
            <p:nvSpPr>
              <p:cNvPr id="139" name="Content block 606"/>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0" name="Content block 605"/>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1" name="Content block 604"/>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2" name="Content block 603"/>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3" name="Content block 602"/>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4" name="Content block 60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8" name="Group 500"/>
            <p:cNvGrpSpPr/>
            <p:nvPr userDrawn="1"/>
          </p:nvGrpSpPr>
          <p:grpSpPr>
            <a:xfrm>
              <a:off x="530352" y="5257800"/>
              <a:ext cx="8997696" cy="612648"/>
              <a:chOff x="530352" y="5257800"/>
              <a:chExt cx="8997696" cy="612648"/>
            </a:xfrm>
          </p:grpSpPr>
          <p:sp>
            <p:nvSpPr>
              <p:cNvPr id="133" name="Content block 506"/>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4" name="Content block 505"/>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5" name="Content block 504"/>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6" name="Content block 503"/>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7" name="Content block 502"/>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8" name="Content block 50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5" name="Group 400"/>
            <p:cNvGrpSpPr/>
            <p:nvPr userDrawn="1"/>
          </p:nvGrpSpPr>
          <p:grpSpPr>
            <a:xfrm>
              <a:off x="530352" y="4498848"/>
              <a:ext cx="8997696" cy="612648"/>
              <a:chOff x="530352" y="4498848"/>
              <a:chExt cx="8997696" cy="612648"/>
            </a:xfrm>
          </p:grpSpPr>
          <p:sp>
            <p:nvSpPr>
              <p:cNvPr id="127" name="Content block 406"/>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8" name="Content block 405"/>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9" name="Content block 404"/>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0" name="Content block 403"/>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1" name="Content block 402"/>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2" name="Content block 40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6" name="Group 300"/>
            <p:cNvGrpSpPr/>
            <p:nvPr userDrawn="1"/>
          </p:nvGrpSpPr>
          <p:grpSpPr>
            <a:xfrm>
              <a:off x="530352" y="3730752"/>
              <a:ext cx="8997696" cy="612648"/>
              <a:chOff x="530352" y="3730752"/>
              <a:chExt cx="8997696" cy="612648"/>
            </a:xfrm>
          </p:grpSpPr>
          <p:sp>
            <p:nvSpPr>
              <p:cNvPr id="121" name="Content block 306"/>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2" name="Content block 305"/>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3" name="Content block 304"/>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4" name="Content block 303"/>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5" name="Content block 302"/>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6" name="Content block 30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7" name="Group 200"/>
            <p:cNvGrpSpPr/>
            <p:nvPr userDrawn="1"/>
          </p:nvGrpSpPr>
          <p:grpSpPr>
            <a:xfrm>
              <a:off x="530352" y="2971800"/>
              <a:ext cx="8997696" cy="612648"/>
              <a:chOff x="530352" y="2971800"/>
              <a:chExt cx="8997696" cy="612648"/>
            </a:xfrm>
          </p:grpSpPr>
          <p:sp>
            <p:nvSpPr>
              <p:cNvPr id="115" name="Content block 206"/>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6" name="Content block 205"/>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7" name="Content block 204"/>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8" name="Content block 203"/>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9" name="Content block 202"/>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0" name="Content block 20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8" name="Group 100"/>
            <p:cNvGrpSpPr/>
            <p:nvPr userDrawn="1"/>
          </p:nvGrpSpPr>
          <p:grpSpPr>
            <a:xfrm>
              <a:off x="530352" y="2212848"/>
              <a:ext cx="8997696" cy="612648"/>
              <a:chOff x="530352" y="2212848"/>
              <a:chExt cx="8997696" cy="612648"/>
            </a:xfrm>
          </p:grpSpPr>
          <p:sp>
            <p:nvSpPr>
              <p:cNvPr id="109" name="Content block 106"/>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0" name="Content block 105"/>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1" name="Content block 104"/>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2" name="Content block 103"/>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3" name="Content block 102"/>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4" name="Content block 10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Placeholder 1"/>
          <p:cNvSpPr>
            <a:spLocks noGrp="1"/>
          </p:cNvSpPr>
          <p:nvPr>
            <p:ph type="title"/>
          </p:nvPr>
        </p:nvSpPr>
        <p:spPr>
          <a:xfrm>
            <a:off x="530352" y="1143000"/>
            <a:ext cx="8997696" cy="914400"/>
          </a:xfrm>
          <a:prstGeom prst="rect">
            <a:avLst/>
          </a:prstGeom>
        </p:spPr>
        <p:txBody>
          <a:bodyPr vert="horz" lIns="0" tIns="0" rIns="0" bIns="0" rtlCol="0" anchor="t" anchorCtr="0">
            <a:noAutofit/>
          </a:bodyPr>
          <a:lstStyle/>
          <a:p>
            <a:r>
              <a:rPr lang="en-GB" noProof="0" smtClean="0"/>
              <a:t>Click to edit Master title style</a:t>
            </a:r>
            <a:endParaRPr lang="en-GB" noProof="0" dirty="0"/>
          </a:p>
        </p:txBody>
      </p:sp>
      <p:sp>
        <p:nvSpPr>
          <p:cNvPr id="3" name="Text Placeholder 2"/>
          <p:cNvSpPr>
            <a:spLocks noGrp="1"/>
          </p:cNvSpPr>
          <p:nvPr>
            <p:ph type="body" idx="1"/>
          </p:nvPr>
        </p:nvSpPr>
        <p:spPr>
          <a:xfrm>
            <a:off x="533400" y="2209800"/>
            <a:ext cx="8997696" cy="4419600"/>
          </a:xfrm>
          <a:prstGeom prst="rect">
            <a:avLst/>
          </a:prstGeom>
        </p:spPr>
        <p:txBody>
          <a:bodyPr vert="horz" lIns="0" tIns="0" rIns="0" bIns="0" rtlCol="0">
            <a:no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sp>
        <p:nvSpPr>
          <p:cNvPr id="4" name="Slide Number Placeholder 5"/>
          <p:cNvSpPr>
            <a:spLocks noGrp="1"/>
          </p:cNvSpPr>
          <p:nvPr>
            <p:ph type="sldNum" sz="quarter" idx="4"/>
          </p:nvPr>
        </p:nvSpPr>
        <p:spPr>
          <a:xfrm>
            <a:off x="6886652" y="7059304"/>
            <a:ext cx="2638348" cy="341986"/>
          </a:xfrm>
          <a:prstGeom prst="rect">
            <a:avLst/>
          </a:prstGeom>
        </p:spPr>
        <p:txBody>
          <a:bodyPr lIns="0" tIns="0" rIns="0" bIns="0" anchor="ctr" anchorCtr="0">
            <a:noAutofit/>
          </a:bodyPr>
          <a:lstStyle>
            <a:lvl1pPr algn="r">
              <a:defRPr sz="1400">
                <a:solidFill>
                  <a:schemeClr val="tx1"/>
                </a:solidFill>
                <a:latin typeface="+mn-lt"/>
                <a:cs typeface="Arial" pitchFamily="34" charset="0"/>
              </a:defRPr>
            </a:lvl1pPr>
          </a:lstStyle>
          <a:p>
            <a:fld id="{9EBD5762-3BDC-484D-9503-7EA6D5A9A8CE}" type="slidenum">
              <a:rPr lang="en-GB" smtClean="0"/>
              <a:pPr/>
              <a:t>‹#›</a:t>
            </a:fld>
            <a:endParaRPr lang="en-GB" dirty="0"/>
          </a:p>
        </p:txBody>
      </p:sp>
      <p:sp>
        <p:nvSpPr>
          <p:cNvPr id="6" name="Date Placeholder 3"/>
          <p:cNvSpPr>
            <a:spLocks noGrp="1"/>
          </p:cNvSpPr>
          <p:nvPr>
            <p:ph type="dt" sz="half" idx="2"/>
          </p:nvPr>
        </p:nvSpPr>
        <p:spPr>
          <a:xfrm>
            <a:off x="533400" y="7059304"/>
            <a:ext cx="2585009" cy="341986"/>
          </a:xfrm>
          <a:prstGeom prst="rect">
            <a:avLst/>
          </a:prstGeom>
        </p:spPr>
        <p:txBody>
          <a:bodyPr lIns="0" tIns="0" rIns="0" bIns="0" anchor="ctr" anchorCtr="0">
            <a:noAutofit/>
          </a:bodyPr>
          <a:lstStyle>
            <a:lvl1pPr algn="l">
              <a:defRPr sz="1400">
                <a:solidFill>
                  <a:schemeClr val="tx1"/>
                </a:solidFill>
                <a:latin typeface="+mn-lt"/>
                <a:cs typeface="Arial" pitchFamily="34" charset="0"/>
              </a:defRPr>
            </a:lvl1pPr>
          </a:lstStyle>
          <a:p>
            <a:endParaRPr lang="en-GB" dirty="0"/>
          </a:p>
        </p:txBody>
      </p:sp>
      <p:sp>
        <p:nvSpPr>
          <p:cNvPr id="7" name="Footer Placeholder 4"/>
          <p:cNvSpPr>
            <a:spLocks noGrp="1"/>
          </p:cNvSpPr>
          <p:nvPr>
            <p:ph type="ftr" sz="quarter" idx="3"/>
          </p:nvPr>
        </p:nvSpPr>
        <p:spPr>
          <a:xfrm>
            <a:off x="3279038" y="7059304"/>
            <a:ext cx="3500323" cy="341986"/>
          </a:xfrm>
          <a:prstGeom prst="rect">
            <a:avLst/>
          </a:prstGeom>
        </p:spPr>
        <p:txBody>
          <a:bodyPr vert="horz" lIns="0" tIns="0" rIns="0" bIns="0" anchor="ctr" anchorCtr="0">
            <a:noAutofit/>
          </a:bodyPr>
          <a:lstStyle>
            <a:lvl1pPr algn="ctr">
              <a:defRPr sz="1400">
                <a:solidFill>
                  <a:schemeClr val="tx1"/>
                </a:solidFill>
                <a:latin typeface="+mn-lt"/>
                <a:cs typeface="Arial" pitchFamily="34" charset="0"/>
              </a:defRPr>
            </a:lvl1pPr>
          </a:lstStyle>
          <a:p>
            <a:endParaRPr lang="en-GB" dirty="0"/>
          </a:p>
        </p:txBody>
      </p:sp>
    </p:spTree>
  </p:cSld>
  <p:clrMap bg1="lt1" tx1="dk1" bg2="lt2" tx2="dk2" accent1="accent1" accent2="accent2" accent3="accent3" accent4="accent4" accent5="accent5" accent6="accent6" hlink="hlink" folHlink="folHlink"/>
  <p:sldLayoutIdLst>
    <p:sldLayoutId id="2147483697" r:id="rId1"/>
    <p:sldLayoutId id="2147483652" r:id="rId2"/>
    <p:sldLayoutId id="2147483653" r:id="rId3"/>
    <p:sldLayoutId id="2147483681" r:id="rId4"/>
    <p:sldLayoutId id="2147483682" r:id="rId5"/>
    <p:sldLayoutId id="2147483691" r:id="rId6"/>
    <p:sldLayoutId id="2147483702" r:id="rId7"/>
    <p:sldLayoutId id="2147483654" r:id="rId8"/>
    <p:sldLayoutId id="2147483683" r:id="rId9"/>
    <p:sldLayoutId id="2147483703" r:id="rId10"/>
    <p:sldLayoutId id="2147483704" r:id="rId11"/>
    <p:sldLayoutId id="2147483684" r:id="rId12"/>
    <p:sldLayoutId id="2147483685" r:id="rId13"/>
    <p:sldLayoutId id="2147483661" r:id="rId14"/>
    <p:sldLayoutId id="2147483686" r:id="rId15"/>
    <p:sldLayoutId id="2147483687" r:id="rId16"/>
    <p:sldLayoutId id="2147483688" r:id="rId17"/>
    <p:sldLayoutId id="2147483671" r:id="rId18"/>
    <p:sldLayoutId id="2147483689" r:id="rId19"/>
    <p:sldLayoutId id="2147483690" r:id="rId20"/>
    <p:sldLayoutId id="2147483701" r:id="rId21"/>
    <p:sldLayoutId id="2147483698" r:id="rId22"/>
    <p:sldLayoutId id="2147483700" r:id="rId23"/>
  </p:sldLayoutIdLst>
  <p:hf hdr="0"/>
  <p:txStyles>
    <p:titleStyle>
      <a:lvl1pPr algn="l" defTabSz="1018824" rtl="0" eaLnBrk="1" latinLnBrk="0" hangingPunct="1">
        <a:lnSpc>
          <a:spcPct val="100000"/>
        </a:lnSpc>
        <a:spcBef>
          <a:spcPct val="0"/>
        </a:spcBef>
        <a:buNone/>
        <a:defRPr sz="2400" b="1" i="1" kern="1200" baseline="0">
          <a:solidFill>
            <a:schemeClr val="tx1"/>
          </a:solidFill>
          <a:latin typeface="+mj-lt"/>
          <a:ea typeface="+mj-ea"/>
          <a:cs typeface="+mj-cs"/>
        </a:defRPr>
      </a:lvl1pPr>
    </p:titleStyle>
    <p:bodyStyle>
      <a:lvl1pPr marL="0" marR="0" indent="-305647" algn="l" defTabSz="1018824" rtl="0" eaLnBrk="1" fontAlgn="auto" latinLnBrk="0" hangingPunct="1">
        <a:lnSpc>
          <a:spcPct val="100000"/>
        </a:lnSpc>
        <a:spcBef>
          <a:spcPts val="0"/>
        </a:spcBef>
        <a:spcAft>
          <a:spcPts val="1000"/>
        </a:spcAft>
        <a:buClr>
          <a:schemeClr val="tx1"/>
        </a:buClr>
        <a:buSzTx/>
        <a:buFontTx/>
        <a:buNone/>
        <a:tabLst/>
        <a:defRPr sz="2000" kern="1200">
          <a:solidFill>
            <a:schemeClr val="tx1"/>
          </a:solidFill>
          <a:latin typeface="Georgia" pitchFamily="18" charset="0"/>
          <a:ea typeface="+mn-ea"/>
          <a:cs typeface="+mn-cs"/>
        </a:defRPr>
      </a:lvl1pPr>
      <a:lvl2pPr marL="305647"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2pPr>
      <a:lvl3pPr marL="611295"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3pPr>
      <a:lvl4pPr marL="916942"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4pPr>
      <a:lvl5pPr marL="1222589"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305647" marR="0" indent="-305647" algn="l" defTabSz="1018824" rtl="0" eaLnBrk="1" fontAlgn="auto" latinLnBrk="0" hangingPunct="1">
        <a:lnSpc>
          <a:spcPct val="100000"/>
        </a:lnSpc>
        <a:spcBef>
          <a:spcPts val="0"/>
        </a:spcBef>
        <a:spcAft>
          <a:spcPts val="10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611295" indent="-305647" algn="l" defTabSz="1018824" rtl="0" eaLnBrk="1" latinLnBrk="0" hangingPunct="1">
        <a:lnSpc>
          <a:spcPct val="100000"/>
        </a:lnSpc>
        <a:spcBef>
          <a:spcPts val="0"/>
        </a:spcBef>
        <a:spcAft>
          <a:spcPts val="1000"/>
        </a:spcAft>
        <a:buSzPct val="100000"/>
        <a:buFont typeface="+mj-lt"/>
        <a:buAutoNum type="alphaLcPeriod"/>
        <a:defRPr sz="2000" kern="1200" baseline="0">
          <a:solidFill>
            <a:schemeClr val="tx1"/>
          </a:solidFill>
          <a:latin typeface="Georgia" pitchFamily="18" charset="0"/>
          <a:ea typeface="+mn-ea"/>
          <a:cs typeface="+mn-cs"/>
        </a:defRPr>
      </a:lvl7pPr>
      <a:lvl8pPr marL="916942" indent="-305647" algn="l" defTabSz="1018824" rtl="0" eaLnBrk="1" latinLnBrk="0" hangingPunct="1">
        <a:lnSpc>
          <a:spcPct val="100000"/>
        </a:lnSpc>
        <a:spcBef>
          <a:spcPts val="0"/>
        </a:spcBef>
        <a:spcAft>
          <a:spcPts val="1000"/>
        </a:spcAft>
        <a:buSzPct val="100000"/>
        <a:buFont typeface="+mj-lt"/>
        <a:buAutoNum type="romanLcPeriod"/>
        <a:defRPr sz="2000" kern="1200" baseline="0">
          <a:solidFill>
            <a:schemeClr val="tx1"/>
          </a:solidFill>
          <a:latin typeface="Georgia" pitchFamily="18" charset="0"/>
          <a:ea typeface="+mn-ea"/>
          <a:cs typeface="+mn-cs"/>
        </a:defRPr>
      </a:lvl8pPr>
      <a:lvl9pPr marL="0" indent="-305647" algn="l" defTabSz="1018824" rtl="0" eaLnBrk="1" latinLnBrk="0" hangingPunct="1">
        <a:lnSpc>
          <a:spcPct val="100000"/>
        </a:lnSpc>
        <a:spcBef>
          <a:spcPts val="0"/>
        </a:spcBef>
        <a:spcAft>
          <a:spcPts val="10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177.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180.xml"/><Relationship Id="rId7" Type="http://schemas.openxmlformats.org/officeDocument/2006/relationships/notesSlide" Target="../notesSlides/notesSlide1.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2.xml"/><Relationship Id="rId5" Type="http://schemas.openxmlformats.org/officeDocument/2006/relationships/tags" Target="../tags/tag182.xml"/><Relationship Id="rId10" Type="http://schemas.openxmlformats.org/officeDocument/2006/relationships/chart" Target="../charts/chart3.xml"/><Relationship Id="rId4" Type="http://schemas.openxmlformats.org/officeDocument/2006/relationships/tags" Target="../tags/tag181.xml"/><Relationship Id="rId9"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85.xml"/><Relationship Id="rId7" Type="http://schemas.openxmlformats.org/officeDocument/2006/relationships/slideLayout" Target="../slideLayouts/slideLayout2.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s>
</file>

<file path=ppt/slides/_rels/slide4.xml.rels><?xml version="1.0" encoding="UTF-8" standalone="yes"?>
<Relationships xmlns="http://schemas.openxmlformats.org/package/2006/relationships"><Relationship Id="rId8" Type="http://schemas.openxmlformats.org/officeDocument/2006/relationships/tags" Target="../tags/tag196.xml"/><Relationship Id="rId3" Type="http://schemas.openxmlformats.org/officeDocument/2006/relationships/tags" Target="../tags/tag191.xml"/><Relationship Id="rId7" Type="http://schemas.openxmlformats.org/officeDocument/2006/relationships/tags" Target="../tags/tag195.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5" Type="http://schemas.openxmlformats.org/officeDocument/2006/relationships/tags" Target="../tags/tag193.xml"/><Relationship Id="rId10" Type="http://schemas.openxmlformats.org/officeDocument/2006/relationships/notesSlide" Target="../notesSlides/notesSlide3.xml"/><Relationship Id="rId4" Type="http://schemas.openxmlformats.org/officeDocument/2006/relationships/tags" Target="../tags/tag192.xml"/><Relationship Id="rId9"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199.xml"/><Relationship Id="rId7" Type="http://schemas.openxmlformats.org/officeDocument/2006/relationships/notesSlide" Target="../notesSlides/notesSlide4.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slideLayout" Target="../slideLayouts/slideLayout2.xml"/><Relationship Id="rId5" Type="http://schemas.openxmlformats.org/officeDocument/2006/relationships/tags" Target="../tags/tag201.xml"/><Relationship Id="rId4" Type="http://schemas.openxmlformats.org/officeDocument/2006/relationships/tags" Target="../tags/tag200.xml"/></Relationships>
</file>

<file path=ppt/slides/_rels/slide6.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tags" Target="../tags/tag204.xml"/><Relationship Id="rId7" Type="http://schemas.openxmlformats.org/officeDocument/2006/relationships/notesSlide" Target="../notesSlides/notesSlide5.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slideLayout" Target="../slideLayouts/slideLayout2.xml"/><Relationship Id="rId11" Type="http://schemas.openxmlformats.org/officeDocument/2006/relationships/chart" Target="../charts/chart7.xml"/><Relationship Id="rId5" Type="http://schemas.openxmlformats.org/officeDocument/2006/relationships/tags" Target="../tags/tag206.xml"/><Relationship Id="rId10" Type="http://schemas.openxmlformats.org/officeDocument/2006/relationships/chart" Target="../charts/chart6.xml"/><Relationship Id="rId4" Type="http://schemas.openxmlformats.org/officeDocument/2006/relationships/tags" Target="../tags/tag205.xml"/><Relationship Id="rId9"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210.xml"/></Relationships>
</file>

<file path=ppt/slides/_rels/slide8.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tags" Target="../tags/tag213.xml"/><Relationship Id="rId7" Type="http://schemas.openxmlformats.org/officeDocument/2006/relationships/notesSlide" Target="../notesSlides/notesSlide7.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slideLayout" Target="../slideLayouts/slideLayout2.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9.xml"/></Relationships>
</file>

<file path=ppt/slides/_rels/slide9.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218.xml"/><Relationship Id="rId7" Type="http://schemas.openxmlformats.org/officeDocument/2006/relationships/notesSlide" Target="../notesSlides/notesSlide8.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slideLayout" Target="../slideLayouts/slideLayout2.xml"/><Relationship Id="rId5" Type="http://schemas.openxmlformats.org/officeDocument/2006/relationships/tags" Target="../tags/tag220.xml"/><Relationship Id="rId4" Type="http://schemas.openxmlformats.org/officeDocument/2006/relationships/tags" Target="../tags/tag219.xml"/><Relationship Id="rId9"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tags" Target="../tags/tag223.xml"/><Relationship Id="rId7" Type="http://schemas.openxmlformats.org/officeDocument/2006/relationships/notesSlide" Target="../notesSlides/notesSlide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slideLayout" Target="../slideLayouts/slideLayout2.xml"/><Relationship Id="rId5" Type="http://schemas.openxmlformats.org/officeDocument/2006/relationships/tags" Target="../tags/tag225.xml"/><Relationship Id="rId4" Type="http://schemas.openxmlformats.org/officeDocument/2006/relationships/tags" Target="../tags/tag22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27.xml"/><Relationship Id="rId1" Type="http://schemas.openxmlformats.org/officeDocument/2006/relationships/tags" Target="../tags/tag2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ctrTitle"/>
            <p:custDataLst>
              <p:tags r:id="rId3"/>
            </p:custDataLst>
          </p:nvPr>
        </p:nvSpPr>
        <p:spPr/>
        <p:txBody>
          <a:bodyPr/>
          <a:lstStyle/>
          <a:p>
            <a:r>
              <a:rPr lang="en-GB" dirty="0" smtClean="0"/>
              <a:t>GSMA</a:t>
            </a:r>
            <a:endParaRPr lang="en-GB" dirty="0"/>
          </a:p>
        </p:txBody>
      </p:sp>
      <p:sp>
        <p:nvSpPr>
          <p:cNvPr id="3" name="Subtitle 2"/>
          <p:cNvSpPr>
            <a:spLocks noGrp="1"/>
          </p:cNvSpPr>
          <p:nvPr>
            <p:ph type="subTitle" idx="1"/>
            <p:custDataLst>
              <p:tags r:id="rId4"/>
            </p:custDataLst>
          </p:nvPr>
        </p:nvSpPr>
        <p:spPr>
          <a:xfrm>
            <a:off x="2057400" y="2133600"/>
            <a:ext cx="5943600" cy="914096"/>
          </a:xfrm>
        </p:spPr>
        <p:txBody>
          <a:bodyPr/>
          <a:lstStyle/>
          <a:p>
            <a:r>
              <a:rPr lang="en-GB" dirty="0" smtClean="0"/>
              <a:t>Socio-economic impact of mHealth</a:t>
            </a:r>
            <a:endParaRPr lang="en-GB" dirty="0"/>
          </a:p>
        </p:txBody>
      </p:sp>
      <p:sp>
        <p:nvSpPr>
          <p:cNvPr id="50" name="Descriptor"/>
          <p:cNvSpPr txBox="1"/>
          <p:nvPr>
            <p:custDataLst>
              <p:tags r:id="rId5"/>
            </p:custDataLst>
          </p:nvPr>
        </p:nvSpPr>
        <p:spPr bwMode="white">
          <a:xfrm>
            <a:off x="2057400" y="841247"/>
            <a:ext cx="819135" cy="153888"/>
          </a:xfrm>
          <a:prstGeom prst="rect">
            <a:avLst/>
          </a:prstGeom>
          <a:noFill/>
        </p:spPr>
        <p:txBody>
          <a:bodyPr wrap="none" lIns="0" tIns="0" rIns="0" bIns="0" rtlCol="0">
            <a:spAutoFit/>
          </a:bodyPr>
          <a:lstStyle/>
          <a:p>
            <a:pPr indent="-274320"/>
            <a:r>
              <a:rPr lang="en-GB" sz="1000" dirty="0" smtClean="0">
                <a:solidFill>
                  <a:schemeClr val="bg1"/>
                </a:solidFill>
                <a:cs typeface="Arial" pitchFamily="34" charset="0"/>
              </a:rPr>
              <a:t>www.pwc.com</a:t>
            </a:r>
          </a:p>
        </p:txBody>
      </p:sp>
      <p:sp>
        <p:nvSpPr>
          <p:cNvPr id="55" name="Draft stamp"/>
          <p:cNvSpPr txBox="1"/>
          <p:nvPr>
            <p:custDataLst>
              <p:tags r:id="rId6"/>
            </p:custDataLst>
          </p:nvPr>
        </p:nvSpPr>
        <p:spPr>
          <a:xfrm>
            <a:off x="530351" y="4041647"/>
            <a:ext cx="1371600" cy="153888"/>
          </a:xfrm>
          <a:prstGeom prst="rect">
            <a:avLst/>
          </a:prstGeom>
          <a:noFill/>
          <a:ln>
            <a:noFill/>
          </a:ln>
        </p:spPr>
        <p:txBody>
          <a:bodyPr wrap="square" lIns="0" tIns="0" rIns="0" bIns="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Draft</a:t>
            </a:r>
          </a:p>
        </p:txBody>
      </p:sp>
      <p:sp>
        <p:nvSpPr>
          <p:cNvPr id="56" name="Confidentiality stamp"/>
          <p:cNvSpPr txBox="1"/>
          <p:nvPr>
            <p:custDataLst>
              <p:tags r:id="rId7"/>
            </p:custDataLst>
          </p:nvPr>
        </p:nvSpPr>
        <p:spPr>
          <a:xfrm>
            <a:off x="530351" y="3730752"/>
            <a:ext cx="1225296" cy="307777"/>
          </a:xfrm>
          <a:prstGeom prst="rect">
            <a:avLst/>
          </a:prstGeom>
          <a:noFill/>
        </p:spPr>
        <p:txBody>
          <a:bodyPr wrap="square" lIns="0" tIns="0" rIns="0" bIns="0" rtlCol="0">
            <a:spAutoFit/>
          </a:bodyPr>
          <a:lstStyle/>
          <a:p>
            <a:pPr indent="-305647" algn="l">
              <a:spcAft>
                <a:spcPts val="1003"/>
              </a:spcAft>
            </a:pPr>
            <a:r>
              <a:rPr lang="en-GB" sz="1000" i="1" dirty="0" smtClean="0">
                <a:latin typeface="Georgia" pitchFamily="18" charset="0"/>
                <a:cs typeface="Arial" pitchFamily="34" charset="0"/>
              </a:rPr>
              <a:t>Strictly Private and Confidential</a:t>
            </a:r>
          </a:p>
        </p:txBody>
      </p:sp>
      <p:sp>
        <p:nvSpPr>
          <p:cNvPr id="57" name="Report Date"/>
          <p:cNvSpPr txBox="1"/>
          <p:nvPr>
            <p:custDataLst>
              <p:tags r:id="rId8"/>
            </p:custDataLst>
          </p:nvPr>
        </p:nvSpPr>
        <p:spPr bwMode="white">
          <a:xfrm>
            <a:off x="530351" y="4343400"/>
            <a:ext cx="1222248" cy="153888"/>
          </a:xfrm>
          <a:prstGeom prst="rect">
            <a:avLst/>
          </a:prstGeom>
          <a:noFill/>
          <a:ln>
            <a:noFill/>
          </a:ln>
        </p:spPr>
        <p:txBody>
          <a:bodyPr wrap="square" lIns="0" tIns="0" rIns="0" bIns="0" rtlCol="0">
            <a:spAutoFit/>
          </a:bodyPr>
          <a:lstStyle/>
          <a:p>
            <a:pPr algn="l"/>
            <a:r>
              <a:rPr lang="en-GB" sz="1000" i="1" smtClean="0">
                <a:solidFill>
                  <a:schemeClr val="tx1"/>
                </a:solidFill>
                <a:latin typeface="Georgia" pitchFamily="18" charset="0"/>
                <a:cs typeface="Arial" pitchFamily="34" charset="0"/>
              </a:rPr>
              <a:t>20 May 2013</a:t>
            </a:r>
            <a:endParaRPr lang="en-GB" sz="1000" i="1" dirty="0" smtClean="0">
              <a:solidFill>
                <a:schemeClr val="tx1"/>
              </a:solidFill>
              <a:latin typeface="Georgia" pitchFamily="18" charset="0"/>
              <a:cs typeface="Arial" pitchFamily="34" charset="0"/>
            </a:endParaRPr>
          </a:p>
        </p:txBody>
      </p:sp>
      <p:sp>
        <p:nvSpPr>
          <p:cNvPr id="54" name="TextBox 53"/>
          <p:cNvSpPr txBox="1"/>
          <p:nvPr/>
        </p:nvSpPr>
        <p:spPr>
          <a:xfrm>
            <a:off x="2133600" y="3227696"/>
            <a:ext cx="5153655" cy="338554"/>
          </a:xfrm>
          <a:prstGeom prst="rect">
            <a:avLst/>
          </a:prstGeom>
          <a:noFill/>
        </p:spPr>
        <p:txBody>
          <a:bodyPr wrap="none" lIns="0" tIns="0" rIns="0" bIns="0" rtlCol="0">
            <a:spAutoFit/>
          </a:bodyPr>
          <a:lstStyle/>
          <a:p>
            <a:pPr indent="-274320"/>
            <a:r>
              <a:rPr lang="en-GB" sz="2200" i="1" dirty="0" smtClean="0">
                <a:solidFill>
                  <a:schemeClr val="bg2"/>
                </a:solidFill>
                <a:latin typeface="Georgia" pitchFamily="18" charset="0"/>
                <a:cs typeface="Arial" pitchFamily="34" charset="0"/>
              </a:rPr>
              <a:t>Executive Summary – Brazil and Mexico</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2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6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 name="Group 500" hidden="1"/>
            <p:cNvGrpSpPr/>
            <p:nvPr/>
          </p:nvGrpSpPr>
          <p:grpSpPr>
            <a:xfrm>
              <a:off x="530352" y="5257800"/>
              <a:ext cx="8997696" cy="612648"/>
              <a:chOff x="530352" y="5257800"/>
              <a:chExt cx="8997696" cy="612648"/>
            </a:xfrm>
          </p:grpSpPr>
          <p:sp>
            <p:nvSpPr>
              <p:cNvPr id="5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6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6" name="Group 400" hidden="1"/>
            <p:cNvGrpSpPr/>
            <p:nvPr/>
          </p:nvGrpSpPr>
          <p:grpSpPr>
            <a:xfrm>
              <a:off x="530352" y="4498848"/>
              <a:ext cx="8997696" cy="612648"/>
              <a:chOff x="530352" y="4498848"/>
              <a:chExt cx="8997696" cy="612648"/>
            </a:xfrm>
          </p:grpSpPr>
          <p:sp>
            <p:nvSpPr>
              <p:cNvPr id="5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7" name="Group 300" hidden="1"/>
            <p:cNvGrpSpPr/>
            <p:nvPr/>
          </p:nvGrpSpPr>
          <p:grpSpPr>
            <a:xfrm>
              <a:off x="530352" y="3730752"/>
              <a:ext cx="8997696" cy="612648"/>
              <a:chOff x="530352" y="3730752"/>
              <a:chExt cx="8997696" cy="612648"/>
            </a:xfrm>
          </p:grpSpPr>
          <p:sp>
            <p:nvSpPr>
              <p:cNvPr id="4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200" hidden="1"/>
            <p:cNvGrpSpPr/>
            <p:nvPr/>
          </p:nvGrpSpPr>
          <p:grpSpPr>
            <a:xfrm>
              <a:off x="530352" y="2971800"/>
              <a:ext cx="8997696" cy="612648"/>
              <a:chOff x="530352" y="2971800"/>
              <a:chExt cx="8997696" cy="612648"/>
            </a:xfrm>
          </p:grpSpPr>
          <p:sp>
            <p:nvSpPr>
              <p:cNvPr id="4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100" hidden="1"/>
            <p:cNvGrpSpPr/>
            <p:nvPr/>
          </p:nvGrpSpPr>
          <p:grpSpPr>
            <a:xfrm>
              <a:off x="530352" y="2212848"/>
              <a:ext cx="8997696" cy="612648"/>
              <a:chOff x="530352" y="2212848"/>
              <a:chExt cx="8997696" cy="612648"/>
            </a:xfrm>
          </p:grpSpPr>
          <p:sp>
            <p:nvSpPr>
              <p:cNvPr id="3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a:xfrm>
            <a:off x="586740" y="1143000"/>
            <a:ext cx="8884920" cy="914400"/>
          </a:xfrm>
        </p:spPr>
        <p:txBody>
          <a:bodyPr/>
          <a:lstStyle/>
          <a:p>
            <a:r>
              <a:rPr lang="en-GB" sz="2000" dirty="0" smtClean="0"/>
              <a:t>Healthcare systems in Brazil and Mexico need to transition to delivering continuous care while addressing resource constraints</a:t>
            </a:r>
          </a:p>
        </p:txBody>
      </p:sp>
      <p:sp>
        <p:nvSpPr>
          <p:cNvPr id="7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7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72" name="Page Number"/>
          <p:cNvSpPr txBox="1"/>
          <p:nvPr>
            <p:custDataLst>
              <p:tags r:id="rId4"/>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smtClean="0">
                <a:latin typeface="+mn-lt"/>
              </a:rPr>
              <a:t>3</a:t>
            </a:r>
            <a:endParaRPr lang="en-GB" sz="1100" dirty="0" smtClean="0">
              <a:latin typeface="+mn-lt"/>
            </a:endParaRPr>
          </a:p>
        </p:txBody>
      </p:sp>
      <p:sp>
        <p:nvSpPr>
          <p:cNvPr id="74" name="Rectangle 73"/>
          <p:cNvSpPr/>
          <p:nvPr/>
        </p:nvSpPr>
        <p:spPr>
          <a:xfrm>
            <a:off x="533400" y="2209800"/>
            <a:ext cx="4422646" cy="4297680"/>
          </a:xfrm>
          <a:prstGeom prst="rect">
            <a:avLst/>
          </a:prstGeom>
          <a:solidFill>
            <a:schemeClr val="accent2">
              <a:lumMod val="20000"/>
              <a:lumOff val="80000"/>
            </a:schemeClr>
          </a:solidFill>
          <a:ln w="9525">
            <a:solidFill>
              <a:schemeClr val="accent1"/>
            </a:solidFill>
          </a:ln>
        </p:spPr>
        <p:txBody>
          <a:bodyPr vert="horz" wrap="square" lIns="91440" tIns="45720" rIns="91440" bIns="45720" rtlCol="0" anchor="t">
            <a:noAutofit/>
          </a:bodyPr>
          <a:lstStyle/>
          <a:p>
            <a:pPr marL="236538" indent="-236538">
              <a:spcAft>
                <a:spcPts val="600"/>
              </a:spcAft>
              <a:buFont typeface="Arial" pitchFamily="34" charset="0"/>
              <a:buChar char="•"/>
              <a:tabLst>
                <a:tab pos="236538" algn="l"/>
              </a:tabLst>
            </a:pPr>
            <a:r>
              <a:rPr lang="en-GB" sz="1400" dirty="0" smtClean="0">
                <a:latin typeface="+mj-lt"/>
              </a:rPr>
              <a:t>Brazil and Mexico are </a:t>
            </a:r>
            <a:r>
              <a:rPr lang="en-GB" sz="1400" b="1" i="1" dirty="0" smtClean="0">
                <a:latin typeface="+mj-lt"/>
              </a:rPr>
              <a:t>close to attaining </a:t>
            </a:r>
            <a:r>
              <a:rPr lang="en-GB" sz="1400" dirty="0" smtClean="0">
                <a:latin typeface="+mj-lt"/>
              </a:rPr>
              <a:t>the </a:t>
            </a:r>
            <a:r>
              <a:rPr lang="en-GB" sz="1400" b="1" i="1" dirty="0" smtClean="0">
                <a:latin typeface="+mj-lt"/>
              </a:rPr>
              <a:t>MDG related to infectious diseases</a:t>
            </a:r>
          </a:p>
          <a:p>
            <a:pPr marL="236538" indent="-236538">
              <a:spcAft>
                <a:spcPts val="600"/>
              </a:spcAft>
              <a:buFont typeface="Arial" pitchFamily="34" charset="0"/>
              <a:buChar char="•"/>
              <a:tabLst>
                <a:tab pos="236538" algn="l"/>
              </a:tabLst>
            </a:pPr>
            <a:r>
              <a:rPr lang="en-GB" sz="1400" dirty="0" smtClean="0">
                <a:latin typeface="+mj-lt"/>
              </a:rPr>
              <a:t>A growing prevalence of lifestyle disorders is </a:t>
            </a:r>
            <a:r>
              <a:rPr lang="en-GB" sz="1400" b="1" i="1" dirty="0" smtClean="0">
                <a:latin typeface="+mj-lt"/>
              </a:rPr>
              <a:t>increasing the burden of chronic diseases</a:t>
            </a:r>
          </a:p>
          <a:p>
            <a:pPr marL="236538" indent="-236538">
              <a:spcAft>
                <a:spcPts val="600"/>
              </a:spcAft>
              <a:buFont typeface="Arial" pitchFamily="34" charset="0"/>
              <a:buChar char="•"/>
              <a:tabLst>
                <a:tab pos="236538" algn="l"/>
              </a:tabLst>
            </a:pPr>
            <a:r>
              <a:rPr lang="en-GB" sz="1400" b="1" i="1" dirty="0" smtClean="0">
                <a:latin typeface="+mj-lt"/>
              </a:rPr>
              <a:t>Healthcare systems </a:t>
            </a:r>
            <a:r>
              <a:rPr lang="en-GB" sz="1400" dirty="0" smtClean="0">
                <a:latin typeface="+mj-lt"/>
              </a:rPr>
              <a:t>in Brazil and Mexico are </a:t>
            </a:r>
            <a:r>
              <a:rPr lang="en-GB" sz="1400" b="1" i="1" dirty="0" smtClean="0">
                <a:latin typeface="+mj-lt"/>
              </a:rPr>
              <a:t>equipped more for acute care</a:t>
            </a:r>
          </a:p>
          <a:p>
            <a:pPr marL="236538" indent="-236538">
              <a:spcAft>
                <a:spcPts val="600"/>
              </a:spcAft>
              <a:buFont typeface="Arial" pitchFamily="34" charset="0"/>
              <a:buChar char="•"/>
              <a:tabLst>
                <a:tab pos="236538" algn="l"/>
              </a:tabLst>
            </a:pPr>
            <a:r>
              <a:rPr lang="en-GB" sz="1400" dirty="0" smtClean="0">
                <a:latin typeface="+mj-lt"/>
              </a:rPr>
              <a:t>The </a:t>
            </a:r>
            <a:r>
              <a:rPr lang="en-GB" sz="1400" b="1" i="1" dirty="0" smtClean="0">
                <a:latin typeface="+mj-lt"/>
              </a:rPr>
              <a:t>need for continuous care will rise </a:t>
            </a:r>
            <a:r>
              <a:rPr lang="en-GB" sz="1400" dirty="0" smtClean="0">
                <a:latin typeface="+mj-lt"/>
              </a:rPr>
              <a:t>as focus on chronic diseases is increased</a:t>
            </a:r>
          </a:p>
          <a:p>
            <a:pPr marL="236538" indent="-236538">
              <a:spcAft>
                <a:spcPts val="600"/>
              </a:spcAft>
              <a:buFont typeface="Arial" pitchFamily="34" charset="0"/>
              <a:buChar char="•"/>
              <a:tabLst>
                <a:tab pos="236538" algn="l"/>
              </a:tabLst>
            </a:pPr>
            <a:r>
              <a:rPr lang="en-GB" sz="1400" dirty="0" smtClean="0">
                <a:latin typeface="+mj-lt"/>
              </a:rPr>
              <a:t>As a result,</a:t>
            </a:r>
            <a:r>
              <a:rPr lang="en-GB" sz="1400" b="1" dirty="0" smtClean="0">
                <a:latin typeface="+mj-lt"/>
              </a:rPr>
              <a:t> </a:t>
            </a:r>
            <a:r>
              <a:rPr lang="en-GB" sz="1400" b="1" i="1" dirty="0" smtClean="0">
                <a:latin typeface="+mj-lt"/>
              </a:rPr>
              <a:t>healthcare spend will further increase</a:t>
            </a:r>
            <a:r>
              <a:rPr lang="en-GB" sz="1400" dirty="0" smtClean="0">
                <a:latin typeface="+mj-lt"/>
              </a:rPr>
              <a:t>, since continuous care is costlier</a:t>
            </a:r>
          </a:p>
          <a:p>
            <a:pPr marL="236538" indent="-236538">
              <a:spcAft>
                <a:spcPts val="600"/>
              </a:spcAft>
              <a:buFont typeface="Arial" pitchFamily="34" charset="0"/>
              <a:buChar char="•"/>
              <a:tabLst>
                <a:tab pos="236538" algn="l"/>
              </a:tabLst>
            </a:pPr>
            <a:r>
              <a:rPr lang="en-GB" sz="1400" dirty="0" smtClean="0">
                <a:latin typeface="+mj-lt"/>
              </a:rPr>
              <a:t>Brazil and Mexico have </a:t>
            </a:r>
            <a:r>
              <a:rPr lang="en-GB" sz="1400" b="1" i="1" dirty="0" smtClean="0">
                <a:latin typeface="+mj-lt"/>
              </a:rPr>
              <a:t>high private spend </a:t>
            </a:r>
            <a:r>
              <a:rPr lang="en-GB" sz="1400" dirty="0" smtClean="0">
                <a:solidFill>
                  <a:srgbClr val="000000"/>
                </a:solidFill>
                <a:latin typeface="Georgia"/>
              </a:rPr>
              <a:t>though they are moving to universal healthcare</a:t>
            </a:r>
            <a:endParaRPr lang="en-GB" sz="1400" dirty="0" smtClean="0">
              <a:latin typeface="+mj-lt"/>
            </a:endParaRPr>
          </a:p>
          <a:p>
            <a:pPr marL="236538" indent="-236538">
              <a:spcAft>
                <a:spcPts val="600"/>
              </a:spcAft>
              <a:buFont typeface="Arial" pitchFamily="34" charset="0"/>
              <a:buChar char="•"/>
              <a:tabLst>
                <a:tab pos="236538" algn="l"/>
              </a:tabLst>
            </a:pPr>
            <a:r>
              <a:rPr lang="en-GB" sz="1400" dirty="0" smtClean="0">
                <a:latin typeface="+mj-lt"/>
              </a:rPr>
              <a:t>At present, every patient annually pays about 350 USD in Brazil and 291 USD in Mexico</a:t>
            </a:r>
          </a:p>
          <a:p>
            <a:pPr marL="236538" indent="-236538">
              <a:spcAft>
                <a:spcPts val="600"/>
              </a:spcAft>
              <a:buFont typeface="Arial" pitchFamily="34" charset="0"/>
              <a:buChar char="•"/>
              <a:tabLst>
                <a:tab pos="236538" algn="l"/>
              </a:tabLst>
            </a:pPr>
            <a:r>
              <a:rPr lang="en-GB" sz="1400" dirty="0" smtClean="0">
                <a:latin typeface="+mj-lt"/>
              </a:rPr>
              <a:t>Brazil and Mexico need to </a:t>
            </a:r>
            <a:r>
              <a:rPr lang="en-GB" sz="1400" b="1" i="1" dirty="0" smtClean="0">
                <a:latin typeface="+mj-lt"/>
              </a:rPr>
              <a:t>efficiently use </a:t>
            </a:r>
            <a:r>
              <a:rPr lang="en-GB" sz="1400" dirty="0" smtClean="0">
                <a:latin typeface="+mj-lt"/>
              </a:rPr>
              <a:t>their </a:t>
            </a:r>
            <a:r>
              <a:rPr lang="en-GB" sz="1400" b="1" i="1" dirty="0" smtClean="0">
                <a:latin typeface="+mj-lt"/>
              </a:rPr>
              <a:t>limited resources </a:t>
            </a:r>
            <a:r>
              <a:rPr lang="en-GB" sz="1400" dirty="0" smtClean="0">
                <a:latin typeface="+mj-lt"/>
              </a:rPr>
              <a:t>and </a:t>
            </a:r>
            <a:r>
              <a:rPr lang="en-GB" sz="1400" b="1" i="1" dirty="0" smtClean="0">
                <a:latin typeface="+mj-lt"/>
              </a:rPr>
              <a:t>provide continuous care </a:t>
            </a:r>
            <a:r>
              <a:rPr lang="en-GB" sz="1400" dirty="0" smtClean="0">
                <a:latin typeface="+mj-lt"/>
              </a:rPr>
              <a:t>to sustain universal healthcare</a:t>
            </a:r>
            <a:endParaRPr lang="en-GB" sz="1400" b="1" i="1" dirty="0" smtClean="0">
              <a:latin typeface="+mj-lt"/>
            </a:endParaRPr>
          </a:p>
          <a:p>
            <a:pPr marL="236538" indent="-236538">
              <a:spcAft>
                <a:spcPts val="600"/>
              </a:spcAft>
              <a:buFont typeface="Arial" pitchFamily="34" charset="0"/>
              <a:buChar char="•"/>
              <a:tabLst>
                <a:tab pos="236538" algn="l"/>
              </a:tabLst>
            </a:pPr>
            <a:endParaRPr lang="en-GB" sz="1400" b="1" i="1" dirty="0" smtClean="0">
              <a:latin typeface="+mj-lt"/>
            </a:endParaRPr>
          </a:p>
        </p:txBody>
      </p:sp>
      <p:graphicFrame>
        <p:nvGraphicFramePr>
          <p:cNvPr id="78" name="Content Placeholder 52"/>
          <p:cNvGraphicFramePr>
            <a:graphicFrameLocks noGrp="1"/>
          </p:cNvGraphicFramePr>
          <p:nvPr>
            <p:ph sz="quarter" idx="15"/>
          </p:nvPr>
        </p:nvGraphicFramePr>
        <p:xfrm>
          <a:off x="4956046" y="4607314"/>
          <a:ext cx="2511554" cy="210133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92" name="Content Placeholder 54"/>
          <p:cNvGraphicFramePr>
            <a:graphicFrameLocks/>
          </p:cNvGraphicFramePr>
          <p:nvPr/>
        </p:nvGraphicFramePr>
        <p:xfrm>
          <a:off x="7467600" y="4422648"/>
          <a:ext cx="2197351" cy="2130552"/>
        </p:xfrm>
        <a:graphic>
          <a:graphicData uri="http://schemas.openxmlformats.org/drawingml/2006/chart">
            <c:chart xmlns:c="http://schemas.openxmlformats.org/drawingml/2006/chart" xmlns:r="http://schemas.openxmlformats.org/officeDocument/2006/relationships" r:id="rId9"/>
          </a:graphicData>
        </a:graphic>
      </p:graphicFrame>
      <p:sp>
        <p:nvSpPr>
          <p:cNvPr id="94" name="TextBox 93"/>
          <p:cNvSpPr txBox="1"/>
          <p:nvPr/>
        </p:nvSpPr>
        <p:spPr>
          <a:xfrm>
            <a:off x="5047921" y="4422648"/>
            <a:ext cx="2268423" cy="377952"/>
          </a:xfrm>
          <a:prstGeom prst="rect">
            <a:avLst/>
          </a:prstGeom>
          <a:noFill/>
        </p:spPr>
        <p:txBody>
          <a:bodyPr wrap="square" lIns="0" tIns="0" rIns="0" bIns="0" rtlCol="0">
            <a:spAutoFit/>
          </a:bodyPr>
          <a:lstStyle/>
          <a:p>
            <a:pPr indent="-274320" algn="ctr"/>
            <a:r>
              <a:rPr lang="en-GB" sz="1200" b="1" i="1" dirty="0" smtClean="0">
                <a:latin typeface="+mj-lt"/>
                <a:cs typeface="Arial" pitchFamily="34" charset="0"/>
              </a:rPr>
              <a:t>Healthcare infrastructure lags behind OECD countries</a:t>
            </a:r>
          </a:p>
        </p:txBody>
      </p:sp>
      <p:sp>
        <p:nvSpPr>
          <p:cNvPr id="73" name="TextBox 72"/>
          <p:cNvSpPr txBox="1"/>
          <p:nvPr/>
        </p:nvSpPr>
        <p:spPr>
          <a:xfrm>
            <a:off x="7234456" y="4419600"/>
            <a:ext cx="2333216" cy="369332"/>
          </a:xfrm>
          <a:prstGeom prst="rect">
            <a:avLst/>
          </a:prstGeom>
          <a:noFill/>
        </p:spPr>
        <p:txBody>
          <a:bodyPr wrap="square" lIns="0" tIns="0" rIns="0" bIns="0" rtlCol="0">
            <a:spAutoFit/>
          </a:bodyPr>
          <a:lstStyle/>
          <a:p>
            <a:pPr indent="-274320" algn="ctr"/>
            <a:r>
              <a:rPr lang="en-GB" sz="1200" b="1" i="1" dirty="0" smtClean="0">
                <a:latin typeface="+mj-lt"/>
                <a:cs typeface="Arial" pitchFamily="34" charset="0"/>
              </a:rPr>
              <a:t>Per capita healthcare costs (USD) are rising</a:t>
            </a:r>
          </a:p>
        </p:txBody>
      </p:sp>
      <p:graphicFrame>
        <p:nvGraphicFramePr>
          <p:cNvPr id="75" name="Chart 74"/>
          <p:cNvGraphicFramePr/>
          <p:nvPr/>
        </p:nvGraphicFramePr>
        <p:xfrm>
          <a:off x="5076186" y="2582180"/>
          <a:ext cx="4369309" cy="1758172"/>
        </p:xfrm>
        <a:graphic>
          <a:graphicData uri="http://schemas.openxmlformats.org/drawingml/2006/chart">
            <c:chart xmlns:c="http://schemas.openxmlformats.org/drawingml/2006/chart" xmlns:r="http://schemas.openxmlformats.org/officeDocument/2006/relationships" r:id="rId10"/>
          </a:graphicData>
        </a:graphic>
      </p:graphicFrame>
      <p:sp>
        <p:nvSpPr>
          <p:cNvPr id="76" name="TextBox 75"/>
          <p:cNvSpPr txBox="1"/>
          <p:nvPr/>
        </p:nvSpPr>
        <p:spPr>
          <a:xfrm>
            <a:off x="5102350" y="2212848"/>
            <a:ext cx="4425696" cy="369332"/>
          </a:xfrm>
          <a:prstGeom prst="rect">
            <a:avLst/>
          </a:prstGeom>
          <a:noFill/>
        </p:spPr>
        <p:txBody>
          <a:bodyPr wrap="square" lIns="0" tIns="0" rIns="0" bIns="0" rtlCol="0">
            <a:spAutoFit/>
          </a:bodyPr>
          <a:lstStyle/>
          <a:p>
            <a:pPr indent="-274320" algn="ctr"/>
            <a:r>
              <a:rPr lang="en-GB" sz="1200" b="1" i="1" dirty="0" smtClean="0">
                <a:latin typeface="+mj-lt"/>
                <a:cs typeface="Arial" pitchFamily="34" charset="0"/>
              </a:rPr>
              <a:t>Prevalence rate (%) of chronic conditions is much higher than infectious diseases*</a:t>
            </a:r>
          </a:p>
        </p:txBody>
      </p:sp>
      <p:sp>
        <p:nvSpPr>
          <p:cNvPr id="80" name="TextBox 79"/>
          <p:cNvSpPr txBox="1"/>
          <p:nvPr>
            <p:custDataLst>
              <p:tags r:id="rId5"/>
            </p:custDataLst>
          </p:nvPr>
        </p:nvSpPr>
        <p:spPr>
          <a:xfrm>
            <a:off x="533400" y="6629400"/>
            <a:ext cx="7558159" cy="854080"/>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Note: MDG - Millennium Development Goal (http://www.who.int/topics/millennium_development_goals/en/)</a:t>
            </a:r>
          </a:p>
          <a:p>
            <a:pPr indent="-274320"/>
            <a:r>
              <a:rPr lang="en-GB" sz="800" dirty="0" smtClean="0">
                <a:latin typeface="Arial"/>
                <a:cs typeface="Arial" pitchFamily="34" charset="0"/>
              </a:rPr>
              <a:t>*Figures reported are of 2011 or the latest data available, for TB incidence has been reported, data for COPD only available for Brazil. Assumed same rate for Mexico</a:t>
            </a:r>
          </a:p>
          <a:p>
            <a:pPr indent="-274320"/>
            <a:r>
              <a:rPr lang="en-GB" sz="800" dirty="0" smtClean="0">
                <a:latin typeface="Arial"/>
                <a:cs typeface="Arial" pitchFamily="34" charset="0"/>
              </a:rPr>
              <a:t>Source: The World Bank, IDF, WHO, OECD, Atsjournals, Scielo, PubMed, Ripsa (Brazil government), Sbpt, PwC Analysis</a:t>
            </a:r>
          </a:p>
          <a:p>
            <a:pPr indent="-274320"/>
            <a:endParaRPr lang="en-GB" sz="800" dirty="0" smtClean="0">
              <a:latin typeface="Arial"/>
              <a:cs typeface="Arial" pitchFamily="34" charset="0"/>
            </a:endParaRPr>
          </a:p>
          <a:p>
            <a:pPr indent="-274320"/>
            <a:endParaRPr lang="en-GB" sz="800" dirty="0" smtClean="0">
              <a:latin typeface="Arial"/>
              <a:cs typeface="Arial" pitchFamily="34" charset="0"/>
            </a:endParaRPr>
          </a:p>
          <a:p>
            <a:pPr indent="-274320"/>
            <a:r>
              <a:rPr lang="en-GB" sz="800" dirty="0" smtClean="0">
                <a:latin typeface="Arial"/>
                <a:cs typeface="Arial"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mHealth can enable healthcare systems to deliver continuous care, overcome resource constraints and improve quality of life</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445498"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4</a:t>
            </a:r>
            <a:endParaRPr lang="en-GB" sz="1100" dirty="0" smtClean="0">
              <a:latin typeface="+mn-lt"/>
            </a:endParaRPr>
          </a:p>
        </p:txBody>
      </p:sp>
      <p:sp>
        <p:nvSpPr>
          <p:cNvPr id="57" name="Rectangle 56"/>
          <p:cNvSpPr/>
          <p:nvPr/>
        </p:nvSpPr>
        <p:spPr>
          <a:xfrm>
            <a:off x="531976" y="2210936"/>
            <a:ext cx="5941975" cy="2194560"/>
          </a:xfrm>
          <a:prstGeom prst="rect">
            <a:avLst/>
          </a:prstGeom>
          <a:noFill/>
          <a:ln w="12700">
            <a:solidFill>
              <a:schemeClr val="accent2"/>
            </a:solidFill>
          </a:ln>
        </p:spPr>
        <p:txBody>
          <a:bodyPr vert="horz" wrap="square" lIns="91440" tIns="45720" rIns="91440" bIns="45720" rtlCol="0" anchor="t">
            <a:noAutofit/>
          </a:bodyPr>
          <a:lstStyle/>
          <a:p>
            <a:r>
              <a:rPr lang="en-GB" sz="1600" b="1" i="1" dirty="0" smtClean="0">
                <a:latin typeface="+mj-lt"/>
              </a:rPr>
              <a:t>Enable shift to continuous </a:t>
            </a:r>
            <a:r>
              <a:rPr lang="en-GB" sz="1600" b="1" i="1" dirty="0" smtClean="0">
                <a:latin typeface="+mj-lt"/>
              </a:rPr>
              <a:t>care</a:t>
            </a:r>
            <a:endParaRPr lang="en-GB" sz="1600" b="1" noProof="0" dirty="0" smtClean="0">
              <a:latin typeface="+mj-lt"/>
            </a:endParaRPr>
          </a:p>
        </p:txBody>
      </p:sp>
      <p:sp>
        <p:nvSpPr>
          <p:cNvPr id="68" name="Pentagon 67"/>
          <p:cNvSpPr/>
          <p:nvPr/>
        </p:nvSpPr>
        <p:spPr>
          <a:xfrm>
            <a:off x="609600" y="2528248"/>
            <a:ext cx="1828800" cy="443552"/>
          </a:xfrm>
          <a:prstGeom prst="homePlate">
            <a:avLst/>
          </a:prstGeom>
          <a:solidFill>
            <a:schemeClr val="accent2"/>
          </a:solidFill>
          <a:ln w="12700">
            <a:solidFill>
              <a:schemeClr val="accent2"/>
            </a:solidFill>
          </a:ln>
        </p:spPr>
        <p:txBody>
          <a:bodyPr vert="horz" wrap="square" lIns="0" tIns="45720" rIns="0" bIns="45720" rtlCol="0" anchor="ctr">
            <a:noAutofit/>
          </a:bodyPr>
          <a:lstStyle/>
          <a:p>
            <a:pPr algn="ctr"/>
            <a:r>
              <a:rPr lang="en-GB" sz="1400" b="1" i="1" dirty="0" smtClean="0">
                <a:latin typeface="+mj-lt"/>
              </a:rPr>
              <a:t>Move chronic care outside hospitals</a:t>
            </a:r>
            <a:endParaRPr lang="en-GB" sz="1400" b="1" noProof="0" dirty="0" smtClean="0">
              <a:latin typeface="+mj-lt"/>
            </a:endParaRPr>
          </a:p>
        </p:txBody>
      </p:sp>
      <p:sp>
        <p:nvSpPr>
          <p:cNvPr id="69" name="Chevron 68"/>
          <p:cNvSpPr/>
          <p:nvPr/>
        </p:nvSpPr>
        <p:spPr>
          <a:xfrm>
            <a:off x="2406868" y="2530366"/>
            <a:ext cx="2011680" cy="443552"/>
          </a:xfrm>
          <a:prstGeom prst="chevron">
            <a:avLst/>
          </a:prstGeom>
          <a:solidFill>
            <a:schemeClr val="accent2"/>
          </a:solidFill>
          <a:ln w="12700">
            <a:solidFill>
              <a:schemeClr val="accent2"/>
            </a:solidFill>
          </a:ln>
        </p:spPr>
        <p:txBody>
          <a:bodyPr vert="horz" wrap="square" lIns="0" tIns="45720" rIns="0" bIns="45720" rtlCol="0" anchor="ctr">
            <a:noAutofit/>
          </a:bodyPr>
          <a:lstStyle/>
          <a:p>
            <a:pPr algn="ctr"/>
            <a:r>
              <a:rPr lang="en-GB" sz="1400" b="1" i="1" dirty="0" smtClean="0">
                <a:latin typeface="+mj-lt"/>
              </a:rPr>
              <a:t>Increase patient centricity</a:t>
            </a:r>
            <a:endParaRPr lang="en-GB" sz="1400" b="1" noProof="0" dirty="0" smtClean="0">
              <a:latin typeface="+mj-lt"/>
            </a:endParaRPr>
          </a:p>
        </p:txBody>
      </p:sp>
      <p:sp>
        <p:nvSpPr>
          <p:cNvPr id="70" name="Chevron 69"/>
          <p:cNvSpPr/>
          <p:nvPr/>
        </p:nvSpPr>
        <p:spPr>
          <a:xfrm>
            <a:off x="4390698" y="2530366"/>
            <a:ext cx="2011680" cy="443552"/>
          </a:xfrm>
          <a:prstGeom prst="chevron">
            <a:avLst/>
          </a:prstGeom>
          <a:solidFill>
            <a:schemeClr val="accent2"/>
          </a:solidFill>
          <a:ln w="12700">
            <a:solidFill>
              <a:schemeClr val="accent2"/>
            </a:solidFill>
          </a:ln>
        </p:spPr>
        <p:txBody>
          <a:bodyPr vert="horz" wrap="square" lIns="91440" tIns="45720" rIns="91440" bIns="45720" rtlCol="0" anchor="ctr">
            <a:noAutofit/>
          </a:bodyPr>
          <a:lstStyle/>
          <a:p>
            <a:pPr algn="ctr"/>
            <a:r>
              <a:rPr lang="en-GB" sz="1400" b="1" i="1" noProof="0" dirty="0" smtClean="0">
                <a:latin typeface="+mj-lt"/>
              </a:rPr>
              <a:t>Enhance prevention</a:t>
            </a:r>
            <a:endParaRPr lang="en-GB" sz="1400" b="1" noProof="0" dirty="0" smtClean="0">
              <a:latin typeface="+mj-lt"/>
            </a:endParaRPr>
          </a:p>
        </p:txBody>
      </p:sp>
      <p:sp>
        <p:nvSpPr>
          <p:cNvPr id="74" name="Rectangle 73"/>
          <p:cNvSpPr/>
          <p:nvPr/>
        </p:nvSpPr>
        <p:spPr>
          <a:xfrm>
            <a:off x="533400" y="2982306"/>
            <a:ext cx="1873468" cy="1216152"/>
          </a:xfrm>
          <a:prstGeom prst="rect">
            <a:avLst/>
          </a:prstGeom>
          <a:noFill/>
          <a:ln w="25400">
            <a:noFill/>
          </a:ln>
        </p:spPr>
        <p:txBody>
          <a:bodyPr vert="horz" wrap="square" lIns="91440" tIns="45720" rIns="91440" bIns="45720" rtlCol="0" anchor="t">
            <a:noAutofit/>
          </a:bodyPr>
          <a:lstStyle/>
          <a:p>
            <a:pPr marL="111125" indent="-111125">
              <a:spcAft>
                <a:spcPts val="600"/>
              </a:spcAft>
              <a:buFont typeface="Arial" pitchFamily="34" charset="0"/>
              <a:buChar char="•"/>
            </a:pPr>
            <a:r>
              <a:rPr lang="en-GB" sz="1400" dirty="0" smtClean="0">
                <a:latin typeface="+mj-lt"/>
              </a:rPr>
              <a:t>Enable remote care and allow patients to stay at home</a:t>
            </a:r>
          </a:p>
          <a:p>
            <a:pPr marL="111125" indent="-111125">
              <a:spcAft>
                <a:spcPts val="600"/>
              </a:spcAft>
              <a:buFont typeface="Arial" pitchFamily="34" charset="0"/>
              <a:buChar char="•"/>
            </a:pPr>
            <a:r>
              <a:rPr lang="en-GB" sz="1400" dirty="0" smtClean="0">
                <a:latin typeface="+mj-lt"/>
              </a:rPr>
              <a:t>Reduce need for hospitalisation by 30%</a:t>
            </a:r>
            <a:endParaRPr lang="en-GB" sz="1400" noProof="0" dirty="0" smtClean="0">
              <a:latin typeface="+mj-lt"/>
            </a:endParaRPr>
          </a:p>
        </p:txBody>
      </p:sp>
      <p:sp>
        <p:nvSpPr>
          <p:cNvPr id="75" name="Rectangle 74"/>
          <p:cNvSpPr/>
          <p:nvPr/>
        </p:nvSpPr>
        <p:spPr>
          <a:xfrm>
            <a:off x="2377966" y="2984936"/>
            <a:ext cx="1996966" cy="1216152"/>
          </a:xfrm>
          <a:prstGeom prst="rect">
            <a:avLst/>
          </a:prstGeom>
          <a:noFill/>
          <a:ln w="25400">
            <a:noFill/>
          </a:ln>
        </p:spPr>
        <p:txBody>
          <a:bodyPr vert="horz" wrap="square" lIns="45720" tIns="45720" rIns="45720" bIns="45720" rtlCol="0" anchor="t">
            <a:noAutofit/>
          </a:bodyPr>
          <a:lstStyle/>
          <a:p>
            <a:pPr marL="111125" indent="-111125">
              <a:spcAft>
                <a:spcPts val="600"/>
              </a:spcAft>
              <a:buFont typeface="Arial" pitchFamily="34" charset="0"/>
              <a:buChar char="•"/>
            </a:pPr>
            <a:r>
              <a:rPr lang="en-GB" sz="1400" noProof="0" dirty="0" smtClean="0">
                <a:latin typeface="+mj-lt"/>
              </a:rPr>
              <a:t>Educate and enable patients to self manage care</a:t>
            </a:r>
          </a:p>
          <a:p>
            <a:pPr marL="111125" indent="-111125">
              <a:spcAft>
                <a:spcPts val="600"/>
              </a:spcAft>
              <a:buFont typeface="Arial" pitchFamily="34" charset="0"/>
              <a:buChar char="•"/>
            </a:pPr>
            <a:r>
              <a:rPr lang="en-GB" sz="1400" dirty="0" smtClean="0">
                <a:latin typeface="+mj-lt"/>
              </a:rPr>
              <a:t>Improve compliance to </a:t>
            </a:r>
            <a:r>
              <a:rPr lang="en-GB" sz="1400" noProof="0" dirty="0" smtClean="0">
                <a:latin typeface="+mj-lt"/>
              </a:rPr>
              <a:t>care by 50% and lower complications</a:t>
            </a:r>
          </a:p>
        </p:txBody>
      </p:sp>
      <p:sp>
        <p:nvSpPr>
          <p:cNvPr id="76" name="Rectangle 75"/>
          <p:cNvSpPr/>
          <p:nvPr/>
        </p:nvSpPr>
        <p:spPr>
          <a:xfrm>
            <a:off x="4347634" y="2984936"/>
            <a:ext cx="2194560" cy="1216152"/>
          </a:xfrm>
          <a:prstGeom prst="rect">
            <a:avLst/>
          </a:prstGeom>
          <a:noFill/>
          <a:ln w="25400">
            <a:noFill/>
          </a:ln>
        </p:spPr>
        <p:txBody>
          <a:bodyPr vert="horz" wrap="square" lIns="91440" tIns="45720" rIns="91440" bIns="45720" rtlCol="0" anchor="t">
            <a:noAutofit/>
          </a:bodyPr>
          <a:lstStyle/>
          <a:p>
            <a:pPr marL="111125" indent="-111125">
              <a:spcAft>
                <a:spcPts val="600"/>
              </a:spcAft>
              <a:buFont typeface="Arial" pitchFamily="34" charset="0"/>
              <a:buChar char="•"/>
            </a:pPr>
            <a:r>
              <a:rPr lang="en-GB" sz="1400" dirty="0" smtClean="0">
                <a:latin typeface="+mj-lt"/>
              </a:rPr>
              <a:t>Encourage and involve citizens to improve lifestyles</a:t>
            </a:r>
            <a:endParaRPr lang="en-GB" sz="1400" noProof="0" dirty="0" smtClean="0">
              <a:latin typeface="+mj-lt"/>
            </a:endParaRPr>
          </a:p>
          <a:p>
            <a:pPr marL="111125" indent="-111125">
              <a:spcAft>
                <a:spcPts val="600"/>
              </a:spcAft>
              <a:buFont typeface="Arial" pitchFamily="34" charset="0"/>
              <a:buChar char="•"/>
            </a:pPr>
            <a:r>
              <a:rPr lang="en-GB" sz="1400" noProof="0" dirty="0" smtClean="0">
                <a:latin typeface="+mj-lt"/>
              </a:rPr>
              <a:t>Reduce risk of developing chronic diseases by 30% to 60%</a:t>
            </a:r>
            <a:endParaRPr lang="en-GB" sz="1400" noProof="0" dirty="0" smtClean="0">
              <a:solidFill>
                <a:srgbClr val="C00000"/>
              </a:solidFill>
              <a:latin typeface="+mj-lt"/>
            </a:endParaRPr>
          </a:p>
        </p:txBody>
      </p:sp>
      <p:sp>
        <p:nvSpPr>
          <p:cNvPr id="77" name="Rectangle 76"/>
          <p:cNvSpPr/>
          <p:nvPr/>
        </p:nvSpPr>
        <p:spPr>
          <a:xfrm>
            <a:off x="533400" y="4466898"/>
            <a:ext cx="5941975" cy="2194560"/>
          </a:xfrm>
          <a:prstGeom prst="rect">
            <a:avLst/>
          </a:prstGeom>
          <a:noFill/>
          <a:ln w="12700">
            <a:solidFill>
              <a:schemeClr val="accent2"/>
            </a:solidFill>
          </a:ln>
        </p:spPr>
        <p:txBody>
          <a:bodyPr vert="horz" wrap="square" lIns="91440" tIns="45720" rIns="91440" bIns="45720" rtlCol="0" anchor="t">
            <a:noAutofit/>
          </a:bodyPr>
          <a:lstStyle/>
          <a:p>
            <a:r>
              <a:rPr lang="en-GB" sz="1600" b="1" i="1" dirty="0" smtClean="0">
                <a:latin typeface="+mj-lt"/>
              </a:rPr>
              <a:t>Overcome resource constraints</a:t>
            </a:r>
            <a:endParaRPr lang="en-GB" sz="1600" b="1" noProof="0" dirty="0" smtClean="0">
              <a:latin typeface="+mj-lt"/>
            </a:endParaRPr>
          </a:p>
        </p:txBody>
      </p:sp>
      <p:sp>
        <p:nvSpPr>
          <p:cNvPr id="78" name="Pentagon 77"/>
          <p:cNvSpPr/>
          <p:nvPr/>
        </p:nvSpPr>
        <p:spPr>
          <a:xfrm>
            <a:off x="611024" y="4784210"/>
            <a:ext cx="1828800" cy="443552"/>
          </a:xfrm>
          <a:prstGeom prst="homePlate">
            <a:avLst/>
          </a:prstGeom>
          <a:solidFill>
            <a:schemeClr val="accent2"/>
          </a:solidFill>
          <a:ln w="12700">
            <a:solidFill>
              <a:schemeClr val="accent2"/>
            </a:solidFill>
          </a:ln>
        </p:spPr>
        <p:txBody>
          <a:bodyPr vert="horz" wrap="square" lIns="0" tIns="45720" rIns="0" bIns="45720" rtlCol="0" anchor="ctr">
            <a:noAutofit/>
          </a:bodyPr>
          <a:lstStyle/>
          <a:p>
            <a:pPr algn="ctr"/>
            <a:r>
              <a:rPr lang="en-GB" sz="1400" b="1" i="1" dirty="0" smtClean="0">
                <a:latin typeface="+mj-lt"/>
              </a:rPr>
              <a:t>Improve resource efficiency</a:t>
            </a:r>
            <a:endParaRPr lang="en-GB" sz="1400" b="1" noProof="0" dirty="0" smtClean="0">
              <a:latin typeface="+mj-lt"/>
            </a:endParaRPr>
          </a:p>
        </p:txBody>
      </p:sp>
      <p:sp>
        <p:nvSpPr>
          <p:cNvPr id="79" name="Chevron 78"/>
          <p:cNvSpPr/>
          <p:nvPr/>
        </p:nvSpPr>
        <p:spPr>
          <a:xfrm>
            <a:off x="2408292" y="4786328"/>
            <a:ext cx="2011680" cy="443552"/>
          </a:xfrm>
          <a:prstGeom prst="chevron">
            <a:avLst/>
          </a:prstGeom>
          <a:solidFill>
            <a:schemeClr val="accent2"/>
          </a:solidFill>
          <a:ln w="12700">
            <a:solidFill>
              <a:schemeClr val="accent2"/>
            </a:solidFill>
          </a:ln>
        </p:spPr>
        <p:txBody>
          <a:bodyPr vert="horz" wrap="square" lIns="0" tIns="45720" rIns="0" bIns="45720" rtlCol="0" anchor="ctr">
            <a:noAutofit/>
          </a:bodyPr>
          <a:lstStyle/>
          <a:p>
            <a:pPr algn="ctr"/>
            <a:r>
              <a:rPr lang="en-GB" sz="1400" b="1" i="1" dirty="0" smtClean="0">
                <a:latin typeface="+mj-lt"/>
              </a:rPr>
              <a:t>Extend access to healthcare</a:t>
            </a:r>
            <a:endParaRPr lang="en-GB" sz="1400" b="1" noProof="0" dirty="0" smtClean="0">
              <a:latin typeface="+mj-lt"/>
            </a:endParaRPr>
          </a:p>
        </p:txBody>
      </p:sp>
      <p:sp>
        <p:nvSpPr>
          <p:cNvPr id="80" name="Chevron 79"/>
          <p:cNvSpPr/>
          <p:nvPr/>
        </p:nvSpPr>
        <p:spPr>
          <a:xfrm>
            <a:off x="4392122" y="4786328"/>
            <a:ext cx="2011680" cy="443552"/>
          </a:xfrm>
          <a:prstGeom prst="chevron">
            <a:avLst/>
          </a:prstGeom>
          <a:solidFill>
            <a:schemeClr val="accent2"/>
          </a:solidFill>
          <a:ln w="12700">
            <a:solidFill>
              <a:schemeClr val="accent2"/>
            </a:solidFill>
          </a:ln>
        </p:spPr>
        <p:txBody>
          <a:bodyPr vert="horz" wrap="square" lIns="91440" tIns="45720" rIns="91440" bIns="45720" rtlCol="0" anchor="ctr">
            <a:noAutofit/>
          </a:bodyPr>
          <a:lstStyle/>
          <a:p>
            <a:pPr algn="ctr"/>
            <a:r>
              <a:rPr lang="en-GB" sz="1400" b="1" i="1" noProof="0" dirty="0" smtClean="0">
                <a:latin typeface="+mj-lt"/>
              </a:rPr>
              <a:t>Limit private spending</a:t>
            </a:r>
            <a:endParaRPr lang="en-GB" sz="1400" b="1" noProof="0" dirty="0" smtClean="0">
              <a:latin typeface="+mj-lt"/>
            </a:endParaRPr>
          </a:p>
        </p:txBody>
      </p:sp>
      <p:sp>
        <p:nvSpPr>
          <p:cNvPr id="81" name="Rectangle 80"/>
          <p:cNvSpPr/>
          <p:nvPr/>
        </p:nvSpPr>
        <p:spPr>
          <a:xfrm>
            <a:off x="534824" y="5238268"/>
            <a:ext cx="1905000" cy="1216152"/>
          </a:xfrm>
          <a:prstGeom prst="rect">
            <a:avLst/>
          </a:prstGeom>
          <a:noFill/>
          <a:ln w="25400">
            <a:noFill/>
          </a:ln>
        </p:spPr>
        <p:txBody>
          <a:bodyPr vert="horz" wrap="square" lIns="91440" tIns="45720" rIns="91440" bIns="45720" rtlCol="0" anchor="t">
            <a:noAutofit/>
          </a:bodyPr>
          <a:lstStyle/>
          <a:p>
            <a:pPr marL="111125" lvl="0" indent="-111125">
              <a:spcAft>
                <a:spcPts val="600"/>
              </a:spcAft>
              <a:buFont typeface="Arial" pitchFamily="34" charset="0"/>
              <a:buChar char="•"/>
            </a:pPr>
            <a:r>
              <a:rPr lang="en-GB" sz="1400" dirty="0" smtClean="0">
                <a:solidFill>
                  <a:srgbClr val="000000"/>
                </a:solidFill>
                <a:latin typeface="Georgia"/>
              </a:rPr>
              <a:t>Free up 30% of doctors’ time with better access to data</a:t>
            </a:r>
          </a:p>
          <a:p>
            <a:pPr marL="111125" indent="-111125">
              <a:spcAft>
                <a:spcPts val="600"/>
              </a:spcAft>
              <a:buFont typeface="Arial" pitchFamily="34" charset="0"/>
              <a:buChar char="•"/>
            </a:pPr>
            <a:r>
              <a:rPr lang="en-GB" sz="1400" dirty="0" smtClean="0">
                <a:solidFill>
                  <a:srgbClr val="000000"/>
                </a:solidFill>
                <a:latin typeface="Georgia"/>
              </a:rPr>
              <a:t>Integrate levels of care to optimise use of resources</a:t>
            </a:r>
          </a:p>
        </p:txBody>
      </p:sp>
      <p:sp>
        <p:nvSpPr>
          <p:cNvPr id="82" name="Rectangle 81"/>
          <p:cNvSpPr/>
          <p:nvPr/>
        </p:nvSpPr>
        <p:spPr>
          <a:xfrm>
            <a:off x="2379390" y="5240898"/>
            <a:ext cx="1996966" cy="1216152"/>
          </a:xfrm>
          <a:prstGeom prst="rect">
            <a:avLst/>
          </a:prstGeom>
          <a:noFill/>
          <a:ln w="25400">
            <a:noFill/>
          </a:ln>
        </p:spPr>
        <p:txBody>
          <a:bodyPr vert="horz" wrap="square" lIns="91440" tIns="45720" rIns="91440" bIns="45720" rtlCol="0" anchor="t">
            <a:noAutofit/>
          </a:bodyPr>
          <a:lstStyle/>
          <a:p>
            <a:pPr marL="111125" indent="-111125">
              <a:spcAft>
                <a:spcPts val="600"/>
              </a:spcAft>
              <a:buFont typeface="Arial" pitchFamily="34" charset="0"/>
              <a:buChar char="•"/>
            </a:pPr>
            <a:r>
              <a:rPr lang="en-GB" sz="1400" noProof="0" dirty="0" smtClean="0">
                <a:latin typeface="+mj-lt"/>
              </a:rPr>
              <a:t>Treat more patients without adding doctors or hospital beds</a:t>
            </a:r>
          </a:p>
          <a:p>
            <a:pPr marL="111125" lvl="0" indent="-111125">
              <a:spcAft>
                <a:spcPts val="600"/>
              </a:spcAft>
              <a:buFont typeface="Arial" pitchFamily="34" charset="0"/>
              <a:buChar char="•"/>
            </a:pPr>
            <a:r>
              <a:rPr lang="en-GB" sz="1400" dirty="0" smtClean="0">
                <a:solidFill>
                  <a:srgbClr val="000000"/>
                </a:solidFill>
                <a:latin typeface="Georgia"/>
              </a:rPr>
              <a:t>Facilitate reach of care in rural areas</a:t>
            </a:r>
          </a:p>
        </p:txBody>
      </p:sp>
      <p:sp>
        <p:nvSpPr>
          <p:cNvPr id="83" name="Rectangle 82"/>
          <p:cNvSpPr/>
          <p:nvPr/>
        </p:nvSpPr>
        <p:spPr>
          <a:xfrm>
            <a:off x="4349060" y="5240898"/>
            <a:ext cx="2194560" cy="1216152"/>
          </a:xfrm>
          <a:prstGeom prst="rect">
            <a:avLst/>
          </a:prstGeom>
          <a:noFill/>
          <a:ln w="25400">
            <a:noFill/>
          </a:ln>
        </p:spPr>
        <p:txBody>
          <a:bodyPr vert="horz" wrap="square" lIns="91440" tIns="45720" rIns="91440" bIns="45720" rtlCol="0" anchor="t">
            <a:noAutofit/>
          </a:bodyPr>
          <a:lstStyle/>
          <a:p>
            <a:pPr marL="111125" indent="-111125">
              <a:spcAft>
                <a:spcPts val="600"/>
              </a:spcAft>
              <a:buFont typeface="Arial" pitchFamily="34" charset="0"/>
              <a:buChar char="•"/>
            </a:pPr>
            <a:r>
              <a:rPr lang="en-GB" sz="1400" noProof="0" dirty="0" smtClean="0">
                <a:latin typeface="+mj-lt"/>
              </a:rPr>
              <a:t>Improve clinical outcomes to lower care costs for chronic diseases by 30% to 35% </a:t>
            </a:r>
            <a:endParaRPr lang="en-GB" sz="1400" dirty="0" smtClean="0">
              <a:latin typeface="+mj-lt"/>
            </a:endParaRPr>
          </a:p>
          <a:p>
            <a:pPr marL="111125" indent="-111125">
              <a:spcAft>
                <a:spcPts val="600"/>
              </a:spcAft>
              <a:buFont typeface="Arial" pitchFamily="34" charset="0"/>
              <a:buChar char="•"/>
            </a:pPr>
            <a:r>
              <a:rPr lang="en-GB" sz="1400" noProof="0" dirty="0" smtClean="0">
                <a:latin typeface="+mj-lt"/>
              </a:rPr>
              <a:t>Limit out-of-pocket expenses and premiums</a:t>
            </a:r>
          </a:p>
        </p:txBody>
      </p:sp>
      <p:sp>
        <p:nvSpPr>
          <p:cNvPr id="84" name="Rectangle 83"/>
          <p:cNvSpPr/>
          <p:nvPr/>
        </p:nvSpPr>
        <p:spPr>
          <a:xfrm>
            <a:off x="6629400" y="2212848"/>
            <a:ext cx="2894646" cy="4448610"/>
          </a:xfrm>
          <a:prstGeom prst="rect">
            <a:avLst/>
          </a:prstGeom>
          <a:solidFill>
            <a:schemeClr val="accent2">
              <a:lumMod val="20000"/>
              <a:lumOff val="80000"/>
            </a:schemeClr>
          </a:solidFill>
          <a:ln w="12700">
            <a:solidFill>
              <a:schemeClr val="accent2"/>
            </a:solidFill>
          </a:ln>
        </p:spPr>
        <p:txBody>
          <a:bodyPr vert="horz" wrap="square" lIns="91440" tIns="45720" rIns="91440" bIns="45720" rtlCol="0" anchor="t">
            <a:noAutofit/>
          </a:bodyPr>
          <a:lstStyle/>
          <a:p>
            <a:r>
              <a:rPr lang="en-GB" sz="1600" b="1" i="1" noProof="0" dirty="0" smtClean="0">
                <a:latin typeface="+mj-lt"/>
              </a:rPr>
              <a:t>Improve quality of life</a:t>
            </a:r>
            <a:endParaRPr lang="en-GB" sz="1600" b="1" noProof="0" dirty="0" smtClean="0">
              <a:latin typeface="+mj-lt"/>
            </a:endParaRPr>
          </a:p>
        </p:txBody>
      </p:sp>
      <p:sp>
        <p:nvSpPr>
          <p:cNvPr id="86" name="Rectangle 85"/>
          <p:cNvSpPr/>
          <p:nvPr/>
        </p:nvSpPr>
        <p:spPr>
          <a:xfrm>
            <a:off x="6633402" y="4953972"/>
            <a:ext cx="2894646" cy="1958620"/>
          </a:xfrm>
          <a:prstGeom prst="rect">
            <a:avLst/>
          </a:prstGeom>
          <a:noFill/>
          <a:ln w="25400">
            <a:noFill/>
          </a:ln>
        </p:spPr>
        <p:txBody>
          <a:bodyPr vert="horz" wrap="square" lIns="45720" tIns="45720" rIns="45720" bIns="45720" rtlCol="0" anchor="t">
            <a:noAutofit/>
          </a:bodyPr>
          <a:lstStyle/>
          <a:p>
            <a:pPr marL="119063" lvl="0" indent="-119063">
              <a:spcAft>
                <a:spcPts val="400"/>
              </a:spcAft>
              <a:buClr>
                <a:srgbClr val="000000"/>
              </a:buClr>
              <a:buFont typeface="Arial" pitchFamily="34" charset="0"/>
              <a:buChar char="•"/>
            </a:pPr>
            <a:r>
              <a:rPr lang="en-GB" sz="1400" b="1" i="1" dirty="0" smtClean="0">
                <a:solidFill>
                  <a:srgbClr val="000000"/>
                </a:solidFill>
                <a:latin typeface="Georgia" pitchFamily="18" charset="0"/>
              </a:rPr>
              <a:t>Improved effectiveness</a:t>
            </a:r>
            <a:r>
              <a:rPr lang="en-GB" sz="1400" i="1" dirty="0" smtClean="0">
                <a:solidFill>
                  <a:srgbClr val="000000"/>
                </a:solidFill>
                <a:latin typeface="Georgia" pitchFamily="18" charset="0"/>
              </a:rPr>
              <a:t> </a:t>
            </a:r>
            <a:r>
              <a:rPr lang="en-GB" sz="1400" dirty="0" smtClean="0">
                <a:solidFill>
                  <a:srgbClr val="000000"/>
                </a:solidFill>
                <a:latin typeface="Georgia" pitchFamily="18" charset="0"/>
              </a:rPr>
              <a:t>of care can lower hospitalisations</a:t>
            </a:r>
          </a:p>
          <a:p>
            <a:pPr marL="119063" lvl="0" indent="-119063">
              <a:spcAft>
                <a:spcPts val="400"/>
              </a:spcAft>
              <a:buClr>
                <a:srgbClr val="000000"/>
              </a:buClr>
              <a:buFont typeface="Arial" pitchFamily="34" charset="0"/>
              <a:buChar char="•"/>
            </a:pPr>
            <a:r>
              <a:rPr lang="en-GB" sz="1400" b="1" i="1" dirty="0" smtClean="0">
                <a:solidFill>
                  <a:srgbClr val="000000"/>
                </a:solidFill>
                <a:latin typeface="Georgia" pitchFamily="18" charset="0"/>
              </a:rPr>
              <a:t>Increased efficiency </a:t>
            </a:r>
            <a:r>
              <a:rPr lang="en-GB" sz="1400" dirty="0" smtClean="0">
                <a:solidFill>
                  <a:srgbClr val="000000"/>
                </a:solidFill>
                <a:latin typeface="Georgia" pitchFamily="18" charset="0"/>
              </a:rPr>
              <a:t>of healthcare resources can lower care costs</a:t>
            </a:r>
            <a:endParaRPr lang="en-GB" sz="1400" b="1" dirty="0" smtClean="0">
              <a:solidFill>
                <a:srgbClr val="000000"/>
              </a:solidFill>
              <a:latin typeface="Georgia" pitchFamily="18" charset="0"/>
            </a:endParaRPr>
          </a:p>
          <a:p>
            <a:pPr marL="119063" lvl="0" indent="-119063">
              <a:spcAft>
                <a:spcPts val="400"/>
              </a:spcAft>
              <a:buClr>
                <a:srgbClr val="000000"/>
              </a:buClr>
              <a:buFont typeface="Arial" pitchFamily="34" charset="0"/>
              <a:buChar char="•"/>
            </a:pPr>
            <a:r>
              <a:rPr lang="en-GB" sz="1400" dirty="0" smtClean="0">
                <a:solidFill>
                  <a:srgbClr val="000000"/>
                </a:solidFill>
                <a:latin typeface="Georgia" pitchFamily="18" charset="0"/>
              </a:rPr>
              <a:t>Healthier patients can provide </a:t>
            </a:r>
            <a:r>
              <a:rPr lang="en-GB" sz="1400" b="1" i="1" dirty="0" smtClean="0">
                <a:solidFill>
                  <a:srgbClr val="000000"/>
                </a:solidFill>
                <a:latin typeface="Georgia" pitchFamily="18" charset="0"/>
              </a:rPr>
              <a:t>increased productivity</a:t>
            </a:r>
            <a:endParaRPr lang="en-GB" sz="1400" b="1" dirty="0" smtClean="0">
              <a:solidFill>
                <a:srgbClr val="000000"/>
              </a:solidFill>
              <a:latin typeface="Georgia" pitchFamily="18" charset="0"/>
            </a:endParaRPr>
          </a:p>
        </p:txBody>
      </p:sp>
      <p:sp>
        <p:nvSpPr>
          <p:cNvPr id="87" name="TextBox 86"/>
          <p:cNvSpPr txBox="1"/>
          <p:nvPr>
            <p:custDataLst>
              <p:tags r:id="rId5"/>
            </p:custDataLst>
          </p:nvPr>
        </p:nvSpPr>
        <p:spPr>
          <a:xfrm>
            <a:off x="533400" y="6769100"/>
            <a:ext cx="4706417" cy="36163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Note: The clinical improvement numbers stated for chronic patients apply to regular </a:t>
            </a:r>
            <a:r>
              <a:rPr lang="en-GB" sz="800" dirty="0" err="1" smtClean="0">
                <a:latin typeface="Arial"/>
                <a:cs typeface="Arial" pitchFamily="34" charset="0"/>
              </a:rPr>
              <a:t>mHealth</a:t>
            </a:r>
            <a:r>
              <a:rPr lang="en-GB" sz="800" dirty="0" smtClean="0">
                <a:latin typeface="Arial"/>
                <a:cs typeface="Arial" pitchFamily="34" charset="0"/>
              </a:rPr>
              <a:t> </a:t>
            </a:r>
            <a:r>
              <a:rPr lang="en-GB" sz="800" dirty="0" smtClean="0">
                <a:latin typeface="Arial"/>
                <a:cs typeface="Arial" pitchFamily="34" charset="0"/>
              </a:rPr>
              <a:t>users only</a:t>
            </a:r>
            <a:endParaRPr lang="en-GB" sz="800" dirty="0" smtClean="0">
              <a:latin typeface="Arial"/>
              <a:cs typeface="Arial" pitchFamily="34" charset="0"/>
            </a:endParaRPr>
          </a:p>
          <a:p>
            <a:pPr indent="-274320"/>
            <a:r>
              <a:rPr lang="en-GB" sz="800" dirty="0" smtClean="0">
                <a:latin typeface="Arial"/>
                <a:cs typeface="Arial" pitchFamily="34" charset="0"/>
              </a:rPr>
              <a:t>Source: PwC analysis</a:t>
            </a:r>
          </a:p>
        </p:txBody>
      </p:sp>
      <p:graphicFrame>
        <p:nvGraphicFramePr>
          <p:cNvPr id="88" name="Table 87"/>
          <p:cNvGraphicFramePr>
            <a:graphicFrameLocks noGrp="1"/>
          </p:cNvGraphicFramePr>
          <p:nvPr>
            <p:custDataLst>
              <p:tags r:id="rId6"/>
            </p:custDataLst>
          </p:nvPr>
        </p:nvGraphicFramePr>
        <p:xfrm>
          <a:off x="6647049" y="2568467"/>
          <a:ext cx="2890643" cy="2377440"/>
        </p:xfrm>
        <a:graphic>
          <a:graphicData uri="http://schemas.openxmlformats.org/drawingml/2006/table">
            <a:tbl>
              <a:tblPr firstRow="1" firstCol="1" bandRow="1">
                <a:tableStyleId>{8D360D96-D63B-11DF-A243-F2A3DFD72085}</a:tableStyleId>
              </a:tblPr>
              <a:tblGrid>
                <a:gridCol w="1750177"/>
                <a:gridCol w="492563"/>
                <a:gridCol w="647903"/>
              </a:tblGrid>
              <a:tr h="343459">
                <a:tc>
                  <a:txBody>
                    <a:bodyPr/>
                    <a:lstStyle/>
                    <a:p>
                      <a:r>
                        <a:rPr lang="en-GB" sz="1200" dirty="0" smtClean="0"/>
                        <a:t>Potential regular mHealth</a:t>
                      </a:r>
                      <a:r>
                        <a:rPr lang="en-GB" sz="1200" baseline="0" dirty="0" smtClean="0"/>
                        <a:t> users (2017)</a:t>
                      </a:r>
                      <a:endParaRPr lang="en-GB" sz="1200" dirty="0"/>
                    </a:p>
                  </a:txBody>
                  <a:tcPr marL="45720" marR="0" anchor="ctr"/>
                </a:tc>
                <a:tc>
                  <a:txBody>
                    <a:bodyPr/>
                    <a:lstStyle/>
                    <a:p>
                      <a:pPr algn="ctr"/>
                      <a:r>
                        <a:rPr lang="en-GB" sz="1200" dirty="0" smtClean="0"/>
                        <a:t>Brazil</a:t>
                      </a:r>
                      <a:endParaRPr lang="en-GB" sz="1200" dirty="0"/>
                    </a:p>
                  </a:txBody>
                  <a:tcPr marL="0" marR="0" anchor="ctr"/>
                </a:tc>
                <a:tc>
                  <a:txBody>
                    <a:bodyPr/>
                    <a:lstStyle/>
                    <a:p>
                      <a:pPr algn="ctr"/>
                      <a:r>
                        <a:rPr lang="en-GB" sz="1200" dirty="0" smtClean="0"/>
                        <a:t>Mexico</a:t>
                      </a:r>
                      <a:endParaRPr lang="en-GB" sz="1200" dirty="0"/>
                    </a:p>
                  </a:txBody>
                  <a:tcPr marL="0" marR="0" anchor="ctr"/>
                </a:tc>
              </a:tr>
              <a:tr h="343459">
                <a:tc>
                  <a:txBody>
                    <a:bodyPr/>
                    <a:lstStyle/>
                    <a:p>
                      <a:r>
                        <a:rPr lang="en-GB" sz="1200" b="0" dirty="0" smtClean="0">
                          <a:latin typeface="+mj-lt"/>
                        </a:rPr>
                        <a:t>Unique mobile users (mn)</a:t>
                      </a:r>
                      <a:endParaRPr lang="en-GB" sz="1200" b="0" dirty="0">
                        <a:latin typeface="+mj-lt"/>
                      </a:endParaRPr>
                    </a:p>
                  </a:txBody>
                  <a:tcPr marL="45720" marR="0" anchor="ctr"/>
                </a:tc>
                <a:tc>
                  <a:txBody>
                    <a:bodyPr/>
                    <a:lstStyle/>
                    <a:p>
                      <a:pPr algn="ctr"/>
                      <a:r>
                        <a:rPr lang="en-GB" sz="1200" dirty="0" smtClean="0">
                          <a:latin typeface="+mj-lt"/>
                        </a:rPr>
                        <a:t>192</a:t>
                      </a:r>
                      <a:endParaRPr lang="en-GB" sz="1200" dirty="0">
                        <a:latin typeface="+mj-lt"/>
                      </a:endParaRPr>
                    </a:p>
                  </a:txBody>
                  <a:tcPr marL="0" marR="0" anchor="ctr"/>
                </a:tc>
                <a:tc>
                  <a:txBody>
                    <a:bodyPr/>
                    <a:lstStyle/>
                    <a:p>
                      <a:pPr algn="ctr"/>
                      <a:r>
                        <a:rPr lang="en-GB" sz="1200" dirty="0" smtClean="0">
                          <a:latin typeface="+mj-lt"/>
                        </a:rPr>
                        <a:t>69</a:t>
                      </a:r>
                      <a:endParaRPr lang="en-GB" sz="1200" dirty="0">
                        <a:latin typeface="+mj-lt"/>
                      </a:endParaRPr>
                    </a:p>
                  </a:txBody>
                  <a:tcPr marL="0" marR="0" anchor="ctr"/>
                </a:tc>
              </a:tr>
              <a:tr h="257118">
                <a:tc gridSpan="3">
                  <a:txBody>
                    <a:bodyPr/>
                    <a:lstStyle/>
                    <a:p>
                      <a:r>
                        <a:rPr lang="en-GB" sz="1200" b="0" i="1" dirty="0" smtClean="0">
                          <a:latin typeface="+mj-lt"/>
                        </a:rPr>
                        <a:t>Regular </a:t>
                      </a:r>
                      <a:r>
                        <a:rPr lang="en-GB" sz="1200" b="0" i="1" dirty="0" err="1" smtClean="0">
                          <a:latin typeface="+mj-lt"/>
                        </a:rPr>
                        <a:t>mHealth</a:t>
                      </a:r>
                      <a:r>
                        <a:rPr lang="en-GB" sz="1200" b="0" i="1" baseline="0" dirty="0" smtClean="0">
                          <a:latin typeface="+mj-lt"/>
                        </a:rPr>
                        <a:t> </a:t>
                      </a:r>
                      <a:r>
                        <a:rPr lang="en-GB" sz="1200" b="0" i="1" baseline="0" dirty="0" smtClean="0">
                          <a:latin typeface="+mj-lt"/>
                        </a:rPr>
                        <a:t>users that could benefit</a:t>
                      </a:r>
                      <a:endParaRPr lang="en-GB" sz="1200" b="0" i="1" dirty="0">
                        <a:latin typeface="+mj-lt"/>
                      </a:endParaRPr>
                    </a:p>
                  </a:txBody>
                  <a:tcPr marL="45720" marR="0" anchor="ctr"/>
                </a:tc>
                <a:tc hMerge="1">
                  <a:txBody>
                    <a:bodyPr/>
                    <a:lstStyle/>
                    <a:p>
                      <a:pPr algn="ctr"/>
                      <a:endParaRPr lang="en-GB" sz="1200" dirty="0">
                        <a:latin typeface="+mj-lt"/>
                      </a:endParaRPr>
                    </a:p>
                  </a:txBody>
                  <a:tcPr marL="0" marR="0" anchor="ctr"/>
                </a:tc>
                <a:tc hMerge="1">
                  <a:txBody>
                    <a:bodyPr/>
                    <a:lstStyle/>
                    <a:p>
                      <a:pPr algn="ctr"/>
                      <a:endParaRPr lang="en-GB" sz="1200" dirty="0">
                        <a:latin typeface="+mj-lt"/>
                      </a:endParaRPr>
                    </a:p>
                  </a:txBody>
                  <a:tcPr marL="0" marR="0" anchor="ctr"/>
                </a:tc>
              </a:tr>
              <a:tr h="343459">
                <a:tc>
                  <a:txBody>
                    <a:bodyPr/>
                    <a:lstStyle/>
                    <a:p>
                      <a:r>
                        <a:rPr lang="en-GB" sz="1200" b="0" baseline="0" dirty="0" smtClean="0">
                          <a:latin typeface="+mj-lt"/>
                        </a:rPr>
                        <a:t>Wellness &amp; prevention(mn)</a:t>
                      </a:r>
                      <a:endParaRPr lang="en-GB" sz="1200" b="0" dirty="0">
                        <a:latin typeface="+mj-lt"/>
                      </a:endParaRPr>
                    </a:p>
                  </a:txBody>
                  <a:tcPr marL="45720" marR="0" anchor="ctr"/>
                </a:tc>
                <a:tc>
                  <a:txBody>
                    <a:bodyPr/>
                    <a:lstStyle/>
                    <a:p>
                      <a:pPr algn="ctr"/>
                      <a:r>
                        <a:rPr lang="en-GB" sz="1200" dirty="0" smtClean="0">
                          <a:latin typeface="+mj-lt"/>
                        </a:rPr>
                        <a:t>78</a:t>
                      </a:r>
                      <a:endParaRPr lang="en-GB" sz="1200" dirty="0">
                        <a:latin typeface="+mj-lt"/>
                      </a:endParaRPr>
                    </a:p>
                  </a:txBody>
                  <a:tcPr marL="0" marR="0" anchor="ctr"/>
                </a:tc>
                <a:tc>
                  <a:txBody>
                    <a:bodyPr/>
                    <a:lstStyle/>
                    <a:p>
                      <a:pPr algn="ctr"/>
                      <a:r>
                        <a:rPr lang="en-GB" sz="1200" dirty="0" smtClean="0">
                          <a:latin typeface="+mj-lt"/>
                        </a:rPr>
                        <a:t>30</a:t>
                      </a:r>
                      <a:endParaRPr lang="en-GB" sz="1200" dirty="0">
                        <a:latin typeface="+mj-lt"/>
                      </a:endParaRPr>
                    </a:p>
                  </a:txBody>
                  <a:tcPr marL="0" marR="0" anchor="ctr"/>
                </a:tc>
              </a:tr>
              <a:tr h="206075">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sz="1200" b="0" baseline="0" dirty="0" smtClean="0">
                          <a:latin typeface="+mj-lt"/>
                        </a:rPr>
                        <a:t>Diagnosis (mn)</a:t>
                      </a:r>
                      <a:endParaRPr lang="en-GB" sz="1200" b="0" dirty="0">
                        <a:latin typeface="+mj-lt"/>
                      </a:endParaRPr>
                    </a:p>
                  </a:txBody>
                  <a:tcPr marL="45720" marR="0" anchor="ctr"/>
                </a:tc>
                <a:tc>
                  <a:txBody>
                    <a:bodyPr/>
                    <a:lstStyle/>
                    <a:p>
                      <a:pPr algn="ctr"/>
                      <a:r>
                        <a:rPr lang="en-GB" sz="1200" dirty="0" smtClean="0">
                          <a:latin typeface="+mj-lt"/>
                        </a:rPr>
                        <a:t>4.8</a:t>
                      </a:r>
                      <a:endParaRPr lang="en-GB" sz="1200" dirty="0">
                        <a:latin typeface="+mj-lt"/>
                      </a:endParaRPr>
                    </a:p>
                  </a:txBody>
                  <a:tcPr marL="0" marR="0" anchor="ctr"/>
                </a:tc>
                <a:tc>
                  <a:txBody>
                    <a:bodyPr/>
                    <a:lstStyle/>
                    <a:p>
                      <a:pPr algn="ctr"/>
                      <a:r>
                        <a:rPr lang="en-GB" sz="1200" dirty="0" smtClean="0">
                          <a:latin typeface="+mj-lt"/>
                        </a:rPr>
                        <a:t>1.6</a:t>
                      </a:r>
                      <a:endParaRPr lang="en-GB" sz="1200" dirty="0">
                        <a:latin typeface="+mj-lt"/>
                      </a:endParaRPr>
                    </a:p>
                  </a:txBody>
                  <a:tcPr marL="0" marR="0" anchor="ctr"/>
                </a:tc>
              </a:tr>
              <a:tr h="343459">
                <a:tc>
                  <a:txBody>
                    <a:bodyPr/>
                    <a:lstStyle/>
                    <a:p>
                      <a:r>
                        <a:rPr lang="en-GB" sz="1200" b="0" baseline="0" dirty="0" smtClean="0">
                          <a:latin typeface="+mj-lt"/>
                        </a:rPr>
                        <a:t>Treatment &amp; monitoring (mn)</a:t>
                      </a:r>
                      <a:endParaRPr lang="en-GB" sz="1200" b="0" dirty="0">
                        <a:latin typeface="+mj-lt"/>
                      </a:endParaRPr>
                    </a:p>
                  </a:txBody>
                  <a:tcPr marL="45720" marR="0" anchor="ctr"/>
                </a:tc>
                <a:tc>
                  <a:txBody>
                    <a:bodyPr/>
                    <a:lstStyle/>
                    <a:p>
                      <a:pPr algn="ctr"/>
                      <a:r>
                        <a:rPr lang="en-GB" sz="1200" dirty="0" smtClean="0">
                          <a:latin typeface="+mj-lt"/>
                        </a:rPr>
                        <a:t>5.4</a:t>
                      </a:r>
                      <a:endParaRPr lang="en-GB" sz="1200" dirty="0">
                        <a:latin typeface="+mj-lt"/>
                      </a:endParaRPr>
                    </a:p>
                  </a:txBody>
                  <a:tcPr marL="0" marR="0" anchor="ctr"/>
                </a:tc>
                <a:tc>
                  <a:txBody>
                    <a:bodyPr/>
                    <a:lstStyle/>
                    <a:p>
                      <a:pPr algn="ctr"/>
                      <a:r>
                        <a:rPr lang="en-GB" sz="1200" dirty="0" smtClean="0">
                          <a:latin typeface="+mj-lt"/>
                        </a:rPr>
                        <a:t>2.8</a:t>
                      </a:r>
                      <a:endParaRPr lang="en-GB" sz="1200" dirty="0">
                        <a:latin typeface="+mj-lt"/>
                      </a:endParaRPr>
                    </a:p>
                  </a:txBody>
                  <a:tcPr marL="0" marR="0" anchor="ct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In 2017, </a:t>
            </a:r>
            <a:r>
              <a:rPr lang="en-GB" sz="2000" dirty="0" err="1" smtClean="0"/>
              <a:t>mHealth</a:t>
            </a:r>
            <a:r>
              <a:rPr lang="en-GB" sz="2000" dirty="0" smtClean="0"/>
              <a:t> </a:t>
            </a:r>
            <a:r>
              <a:rPr lang="en-GB" sz="2000" baseline="0" dirty="0" smtClean="0"/>
              <a:t>could </a:t>
            </a:r>
            <a:r>
              <a:rPr lang="en-GB" sz="2000" dirty="0" smtClean="0"/>
              <a:t>save </a:t>
            </a:r>
            <a:r>
              <a:rPr lang="en-GB" sz="2000" dirty="0" smtClean="0"/>
              <a:t>USD 17.9 bn in care costs and </a:t>
            </a:r>
            <a:r>
              <a:rPr lang="en-GB" sz="2000" dirty="0" smtClean="0"/>
              <a:t>free up 14.6 </a:t>
            </a:r>
            <a:r>
              <a:rPr lang="en-GB" sz="2000" dirty="0" err="1" smtClean="0"/>
              <a:t>mn</a:t>
            </a:r>
            <a:r>
              <a:rPr lang="en-GB" sz="2000" dirty="0" smtClean="0"/>
              <a:t> working days for doctors, creating additional capacity</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445497"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5</a:t>
            </a:r>
            <a:endParaRPr lang="en-GB" sz="1100" dirty="0" smtClean="0">
              <a:latin typeface="+mn-lt"/>
            </a:endParaRPr>
          </a:p>
        </p:txBody>
      </p:sp>
      <p:sp>
        <p:nvSpPr>
          <p:cNvPr id="57" name="Rectangle 56"/>
          <p:cNvSpPr/>
          <p:nvPr/>
        </p:nvSpPr>
        <p:spPr>
          <a:xfrm>
            <a:off x="531976" y="4419600"/>
            <a:ext cx="5564024" cy="2560320"/>
          </a:xfrm>
          <a:prstGeom prst="rect">
            <a:avLst/>
          </a:prstGeom>
          <a:solidFill>
            <a:schemeClr val="accent2">
              <a:lumMod val="20000"/>
              <a:lumOff val="80000"/>
            </a:schemeClr>
          </a:solidFill>
          <a:ln w="9525">
            <a:solidFill>
              <a:schemeClr val="accent1"/>
            </a:solidFill>
          </a:ln>
        </p:spPr>
        <p:txBody>
          <a:bodyPr vert="horz" wrap="square" lIns="91440" tIns="45720" rIns="91440" bIns="45720" rtlCol="0" anchor="t">
            <a:noAutofit/>
          </a:bodyPr>
          <a:lstStyle/>
          <a:p>
            <a:pPr marL="236538" indent="-236538">
              <a:spcAft>
                <a:spcPts val="600"/>
              </a:spcAft>
              <a:buFont typeface="Arial" pitchFamily="34" charset="0"/>
              <a:buChar char="•"/>
              <a:tabLst>
                <a:tab pos="236538" algn="l"/>
              </a:tabLst>
            </a:pPr>
            <a:r>
              <a:rPr lang="en-GB" sz="1400" dirty="0" smtClean="0">
                <a:latin typeface="+mj-lt"/>
              </a:rPr>
              <a:t>mHealth enabled cost efficiencies</a:t>
            </a:r>
            <a:r>
              <a:rPr lang="en-GB" sz="1400" noProof="0" dirty="0" smtClean="0">
                <a:latin typeface="+mj-lt"/>
              </a:rPr>
              <a:t> </a:t>
            </a:r>
            <a:r>
              <a:rPr lang="en-GB" sz="1400" dirty="0" smtClean="0">
                <a:latin typeface="+mj-lt"/>
              </a:rPr>
              <a:t>can help Brazil and Mexico </a:t>
            </a:r>
            <a:r>
              <a:rPr lang="en-GB" sz="1400" noProof="0" dirty="0" smtClean="0">
                <a:latin typeface="+mj-lt"/>
              </a:rPr>
              <a:t>to </a:t>
            </a:r>
            <a:r>
              <a:rPr lang="en-GB" sz="1400" b="1" i="1" noProof="0" dirty="0" smtClean="0">
                <a:latin typeface="+mj-lt"/>
              </a:rPr>
              <a:t>sustain universal healthcare</a:t>
            </a:r>
          </a:p>
          <a:p>
            <a:pPr marL="236538" indent="-236538">
              <a:spcAft>
                <a:spcPts val="600"/>
              </a:spcAft>
              <a:buFont typeface="Arial" pitchFamily="34" charset="0"/>
              <a:buChar char="•"/>
              <a:tabLst>
                <a:tab pos="236538" algn="l"/>
              </a:tabLst>
            </a:pPr>
            <a:r>
              <a:rPr lang="en-GB" sz="1400" dirty="0" smtClean="0">
                <a:latin typeface="+mj-lt"/>
              </a:rPr>
              <a:t>Public </a:t>
            </a:r>
            <a:r>
              <a:rPr lang="en-GB" sz="1400" b="1" i="1" dirty="0" smtClean="0">
                <a:latin typeface="+mj-lt"/>
              </a:rPr>
              <a:t>healthcare spending can be reduced </a:t>
            </a:r>
            <a:r>
              <a:rPr lang="en-GB" sz="1400" dirty="0" smtClean="0">
                <a:latin typeface="+mj-lt"/>
              </a:rPr>
              <a:t>by 6.9 bn USD in Brazil and 1.9 bn USD in </a:t>
            </a:r>
            <a:r>
              <a:rPr lang="en-GB" sz="1400" dirty="0" smtClean="0">
                <a:solidFill>
                  <a:srgbClr val="000000"/>
                </a:solidFill>
                <a:latin typeface="Georgia"/>
              </a:rPr>
              <a:t>Mexico </a:t>
            </a:r>
            <a:endParaRPr lang="en-GB" sz="1400" dirty="0" smtClean="0">
              <a:latin typeface="+mj-lt"/>
            </a:endParaRPr>
          </a:p>
          <a:p>
            <a:pPr marL="236538" indent="-236538">
              <a:spcAft>
                <a:spcPts val="600"/>
              </a:spcAft>
              <a:buFont typeface="Arial" pitchFamily="34" charset="0"/>
              <a:buChar char="•"/>
              <a:tabLst>
                <a:tab pos="236538" algn="l"/>
              </a:tabLst>
            </a:pPr>
            <a:r>
              <a:rPr lang="en-GB" sz="1400" b="1" i="1" dirty="0" smtClean="0">
                <a:latin typeface="+mj-lt"/>
              </a:rPr>
              <a:t>Per capita healthcare spend can be cut</a:t>
            </a:r>
            <a:r>
              <a:rPr lang="en-GB" sz="1400" dirty="0" smtClean="0">
                <a:latin typeface="+mj-lt"/>
              </a:rPr>
              <a:t> by 20% in Brazil and 25% in Mexico for each patient benefitting from mHealth</a:t>
            </a:r>
          </a:p>
          <a:p>
            <a:pPr marL="236538" indent="-236538">
              <a:spcAft>
                <a:spcPts val="600"/>
              </a:spcAft>
              <a:buFont typeface="Arial" pitchFamily="34" charset="0"/>
              <a:buChar char="•"/>
              <a:tabLst>
                <a:tab pos="236538" algn="l"/>
              </a:tabLst>
            </a:pPr>
            <a:r>
              <a:rPr lang="en-GB" sz="1400" dirty="0" smtClean="0">
                <a:latin typeface="+mj-lt"/>
              </a:rPr>
              <a:t>Every such patient could save 96 USD in Brazil and  95 USD in Mexico in out of pocket healthcare expenses in 2017</a:t>
            </a:r>
          </a:p>
          <a:p>
            <a:pPr marL="236538" indent="-236538">
              <a:spcAft>
                <a:spcPts val="600"/>
              </a:spcAft>
              <a:buFont typeface="Arial" pitchFamily="34" charset="0"/>
              <a:buChar char="•"/>
              <a:tabLst>
                <a:tab pos="236538" algn="l"/>
              </a:tabLst>
            </a:pPr>
            <a:r>
              <a:rPr lang="en-GB" sz="1400" dirty="0" smtClean="0">
                <a:latin typeface="+mj-lt"/>
              </a:rPr>
              <a:t>These savings  justify the 133,000 jobs needed in Brazil and 74,000 jobs needed in Mexico </a:t>
            </a:r>
            <a:r>
              <a:rPr lang="en-GB" sz="1400" dirty="0" smtClean="0">
                <a:solidFill>
                  <a:srgbClr val="000000"/>
                </a:solidFill>
                <a:latin typeface="Georgia"/>
              </a:rPr>
              <a:t>for mHealth deployments </a:t>
            </a:r>
            <a:endParaRPr lang="en-GB" sz="1400" noProof="0" dirty="0" smtClean="0">
              <a:latin typeface="+mj-lt"/>
            </a:endParaRPr>
          </a:p>
          <a:p>
            <a:pPr marL="236538" indent="-236538">
              <a:spcAft>
                <a:spcPts val="600"/>
              </a:spcAft>
              <a:buFont typeface="Arial" pitchFamily="34" charset="0"/>
              <a:buChar char="•"/>
              <a:tabLst>
                <a:tab pos="236538" algn="l"/>
              </a:tabLst>
            </a:pPr>
            <a:endParaRPr lang="en-GB" sz="1400" noProof="0" dirty="0" smtClean="0">
              <a:latin typeface="+mj-lt"/>
            </a:endParaRPr>
          </a:p>
        </p:txBody>
      </p:sp>
      <p:graphicFrame>
        <p:nvGraphicFramePr>
          <p:cNvPr id="74" name="Table 73"/>
          <p:cNvGraphicFramePr>
            <a:graphicFrameLocks noGrp="1"/>
          </p:cNvGraphicFramePr>
          <p:nvPr>
            <p:custDataLst>
              <p:tags r:id="rId5"/>
            </p:custDataLst>
          </p:nvPr>
        </p:nvGraphicFramePr>
        <p:xfrm>
          <a:off x="6224801" y="4419600"/>
          <a:ext cx="3298008" cy="2560320"/>
        </p:xfrm>
        <a:graphic>
          <a:graphicData uri="http://schemas.openxmlformats.org/drawingml/2006/table">
            <a:tbl>
              <a:tblPr firstRow="1" firstCol="1" bandRow="1">
                <a:tableStyleId>{74ED0A72-4B8E-423B-AE2F-120ADE3C16FB}</a:tableStyleId>
              </a:tblPr>
              <a:tblGrid>
                <a:gridCol w="1928599"/>
                <a:gridCol w="685800"/>
                <a:gridCol w="683609"/>
              </a:tblGrid>
              <a:tr h="365760">
                <a:tc>
                  <a:txBody>
                    <a:bodyPr/>
                    <a:lstStyle/>
                    <a:p>
                      <a:pPr algn="ctr"/>
                      <a:r>
                        <a:rPr lang="en-GB" sz="1200" dirty="0" smtClean="0"/>
                        <a:t>Address shortage of doctors</a:t>
                      </a:r>
                      <a:endParaRPr lang="en-GB" sz="1200" dirty="0"/>
                    </a:p>
                  </a:txBody>
                  <a:tcPr marL="0" marR="0" anchor="ctr"/>
                </a:tc>
                <a:tc>
                  <a:txBody>
                    <a:bodyPr/>
                    <a:lstStyle/>
                    <a:p>
                      <a:pPr algn="ctr"/>
                      <a:r>
                        <a:rPr lang="en-GB" sz="1200" dirty="0" smtClean="0"/>
                        <a:t>Brazil</a:t>
                      </a:r>
                      <a:endParaRPr lang="en-GB" sz="1200" dirty="0"/>
                    </a:p>
                  </a:txBody>
                  <a:tcPr marL="45720" marR="45720" anchor="ctr">
                    <a:solidFill>
                      <a:schemeClr val="accent1">
                        <a:lumMod val="20000"/>
                        <a:lumOff val="80000"/>
                      </a:schemeClr>
                    </a:solidFill>
                  </a:tcPr>
                </a:tc>
                <a:tc>
                  <a:txBody>
                    <a:bodyPr/>
                    <a:lstStyle/>
                    <a:p>
                      <a:pPr algn="ctr"/>
                      <a:r>
                        <a:rPr lang="en-GB" sz="1200" dirty="0" smtClean="0"/>
                        <a:t>Mexico</a:t>
                      </a:r>
                      <a:endParaRPr lang="en-GB" sz="1200" dirty="0"/>
                    </a:p>
                  </a:txBody>
                  <a:tcPr marL="45720" marR="45720" anchor="ctr">
                    <a:noFill/>
                  </a:tcPr>
                </a:tc>
              </a:tr>
              <a:tr h="365760">
                <a:tc>
                  <a:txBody>
                    <a:bodyPr/>
                    <a:lstStyle/>
                    <a:p>
                      <a:pPr algn="l"/>
                      <a:r>
                        <a:rPr lang="en-GB" sz="1200" dirty="0" smtClean="0"/>
                        <a:t>Number of </a:t>
                      </a:r>
                      <a:r>
                        <a:rPr lang="en-GB" sz="1200" baseline="0" dirty="0" smtClean="0"/>
                        <a:t>days saved for doctors (mn)</a:t>
                      </a:r>
                      <a:endParaRPr lang="en-GB" sz="1200" dirty="0"/>
                    </a:p>
                  </a:txBody>
                  <a:tcPr marL="0" marR="0" anchor="ctr"/>
                </a:tc>
                <a:tc>
                  <a:txBody>
                    <a:bodyPr/>
                    <a:lstStyle/>
                    <a:p>
                      <a:pPr algn="ctr"/>
                      <a:r>
                        <a:rPr lang="en-GB" sz="1200" b="1" dirty="0" smtClean="0"/>
                        <a:t>9.4</a:t>
                      </a:r>
                      <a:endParaRPr lang="en-GB" sz="1200" b="1" dirty="0"/>
                    </a:p>
                  </a:txBody>
                  <a:tcPr anchor="ctr">
                    <a:solidFill>
                      <a:schemeClr val="accent1">
                        <a:lumMod val="20000"/>
                        <a:lumOff val="80000"/>
                      </a:schemeClr>
                    </a:solidFill>
                  </a:tcPr>
                </a:tc>
                <a:tc>
                  <a:txBody>
                    <a:bodyPr/>
                    <a:lstStyle/>
                    <a:p>
                      <a:pPr algn="ctr"/>
                      <a:r>
                        <a:rPr lang="en-GB" sz="1200" b="1" baseline="0" dirty="0" smtClean="0"/>
                        <a:t>5.2</a:t>
                      </a:r>
                      <a:endParaRPr lang="en-GB" sz="1200" b="1" dirty="0"/>
                    </a:p>
                  </a:txBody>
                  <a:tcPr anchor="ctr">
                    <a:noFill/>
                  </a:tcPr>
                </a:tc>
              </a:tr>
              <a:tr h="182880">
                <a:tc>
                  <a:txBody>
                    <a:bodyPr/>
                    <a:lstStyle/>
                    <a:p>
                      <a:pPr algn="l"/>
                      <a:endParaRPr lang="en-GB" sz="400" dirty="0"/>
                    </a:p>
                  </a:txBody>
                  <a:tcPr marL="0" marR="0" anchor="ctr"/>
                </a:tc>
                <a:tc>
                  <a:txBody>
                    <a:bodyPr/>
                    <a:lstStyle/>
                    <a:p>
                      <a:pPr algn="ctr"/>
                      <a:endParaRPr lang="en-GB" sz="1200" b="1" dirty="0"/>
                    </a:p>
                  </a:txBody>
                  <a:tcPr anchor="ctr">
                    <a:solidFill>
                      <a:schemeClr val="accent1">
                        <a:lumMod val="20000"/>
                        <a:lumOff val="80000"/>
                      </a:schemeClr>
                    </a:solidFill>
                  </a:tcPr>
                </a:tc>
                <a:tc>
                  <a:txBody>
                    <a:bodyPr/>
                    <a:lstStyle/>
                    <a:p>
                      <a:pPr algn="ctr"/>
                      <a:endParaRPr lang="en-GB" sz="1200" b="1" dirty="0"/>
                    </a:p>
                  </a:txBody>
                  <a:tcPr anchor="ctr">
                    <a:noFill/>
                  </a:tcPr>
                </a:tc>
              </a:tr>
              <a:tr h="365760">
                <a:tc>
                  <a:txBody>
                    <a:bodyPr/>
                    <a:lstStyle/>
                    <a:p>
                      <a:pPr algn="l"/>
                      <a:r>
                        <a:rPr lang="en-GB" sz="1200" dirty="0" smtClean="0"/>
                        <a:t>Addition</a:t>
                      </a:r>
                      <a:r>
                        <a:rPr lang="en-GB" sz="1200" baseline="0" dirty="0" smtClean="0"/>
                        <a:t>al patient visits feasible (mn)</a:t>
                      </a:r>
                      <a:endParaRPr lang="en-GB" sz="1200" dirty="0"/>
                    </a:p>
                  </a:txBody>
                  <a:tcPr marL="0" marR="0" anchor="ctr"/>
                </a:tc>
                <a:tc>
                  <a:txBody>
                    <a:bodyPr/>
                    <a:lstStyle/>
                    <a:p>
                      <a:pPr algn="ctr"/>
                      <a:r>
                        <a:rPr lang="en-GB" sz="1200" b="1" baseline="0" dirty="0" smtClean="0"/>
                        <a:t>85.3</a:t>
                      </a:r>
                      <a:endParaRPr lang="en-GB" sz="1200" b="1" dirty="0"/>
                    </a:p>
                  </a:txBody>
                  <a:tcPr anchor="ctr">
                    <a:solidFill>
                      <a:schemeClr val="accent1">
                        <a:lumMod val="20000"/>
                        <a:lumOff val="80000"/>
                      </a:schemeClr>
                    </a:solidFill>
                  </a:tcPr>
                </a:tc>
                <a:tc>
                  <a:txBody>
                    <a:bodyPr/>
                    <a:lstStyle/>
                    <a:p>
                      <a:pPr algn="ctr"/>
                      <a:r>
                        <a:rPr lang="en-GB" sz="1200" b="1" dirty="0" smtClean="0"/>
                        <a:t>46.7</a:t>
                      </a:r>
                      <a:endParaRPr lang="en-GB" sz="1200" b="1" dirty="0"/>
                    </a:p>
                  </a:txBody>
                  <a:tcPr anchor="ctr">
                    <a:noFill/>
                  </a:tcPr>
                </a:tc>
              </a:tr>
              <a:tr h="365760">
                <a:tc>
                  <a:txBody>
                    <a:bodyPr/>
                    <a:lstStyle/>
                    <a:p>
                      <a:pPr algn="l"/>
                      <a:r>
                        <a:rPr lang="en-GB" sz="1200" baseline="0" dirty="0" smtClean="0"/>
                        <a:t>Additional patients that can be treated (mn)</a:t>
                      </a:r>
                      <a:endParaRPr lang="en-GB" sz="1200" dirty="0"/>
                    </a:p>
                  </a:txBody>
                  <a:tcPr marL="0" marR="0" anchor="ctr"/>
                </a:tc>
                <a:tc>
                  <a:txBody>
                    <a:bodyPr/>
                    <a:lstStyle/>
                    <a:p>
                      <a:pPr algn="ctr"/>
                      <a:r>
                        <a:rPr lang="en-GB" sz="1200" b="1" dirty="0" smtClean="0"/>
                        <a:t>28.4</a:t>
                      </a:r>
                      <a:endParaRPr lang="en-GB" sz="1200" b="1" dirty="0"/>
                    </a:p>
                  </a:txBody>
                  <a:tcPr anchor="ctr">
                    <a:solidFill>
                      <a:schemeClr val="accent1">
                        <a:lumMod val="20000"/>
                        <a:lumOff val="80000"/>
                      </a:schemeClr>
                    </a:solidFill>
                  </a:tcPr>
                </a:tc>
                <a:tc>
                  <a:txBody>
                    <a:bodyPr/>
                    <a:lstStyle/>
                    <a:p>
                      <a:pPr marL="0" marR="0" indent="0" algn="ctr" defTabSz="1018824" rtl="0" eaLnBrk="1" fontAlgn="auto" latinLnBrk="0" hangingPunct="1">
                        <a:lnSpc>
                          <a:spcPct val="100000"/>
                        </a:lnSpc>
                        <a:spcBef>
                          <a:spcPts val="0"/>
                        </a:spcBef>
                        <a:spcAft>
                          <a:spcPts val="0"/>
                        </a:spcAft>
                        <a:buClrTx/>
                        <a:buSzTx/>
                        <a:buFontTx/>
                        <a:buNone/>
                        <a:tabLst/>
                        <a:defRPr/>
                      </a:pPr>
                      <a:r>
                        <a:rPr lang="en-GB" sz="1200" b="1" dirty="0" smtClean="0"/>
                        <a:t>15.5</a:t>
                      </a:r>
                    </a:p>
                  </a:txBody>
                  <a:tcPr anchor="ctr">
                    <a:noFill/>
                  </a:tcPr>
                </a:tc>
              </a:tr>
              <a:tr h="365760">
                <a:tc>
                  <a:txBody>
                    <a:bodyPr/>
                    <a:lstStyle/>
                    <a:p>
                      <a:pPr algn="l"/>
                      <a:r>
                        <a:rPr lang="en-GB" sz="1200" dirty="0" smtClean="0"/>
                        <a:t>Shortfall</a:t>
                      </a:r>
                      <a:r>
                        <a:rPr lang="en-GB" sz="1200" baseline="0" dirty="0" smtClean="0"/>
                        <a:t> of doctors addressed (‘000)</a:t>
                      </a:r>
                      <a:endParaRPr lang="en-GB" sz="1200" dirty="0"/>
                    </a:p>
                  </a:txBody>
                  <a:tcPr marL="0" marR="0" anchor="ctr"/>
                </a:tc>
                <a:tc>
                  <a:txBody>
                    <a:bodyPr/>
                    <a:lstStyle/>
                    <a:p>
                      <a:pPr algn="ctr"/>
                      <a:r>
                        <a:rPr lang="en-GB" sz="1200" b="1" dirty="0" smtClean="0"/>
                        <a:t>37.6</a:t>
                      </a:r>
                      <a:endParaRPr lang="en-GB" sz="1200" b="1" dirty="0"/>
                    </a:p>
                  </a:txBody>
                  <a:tcPr anchor="ctr">
                    <a:solidFill>
                      <a:schemeClr val="accent1">
                        <a:lumMod val="20000"/>
                        <a:lumOff val="80000"/>
                      </a:schemeClr>
                    </a:solidFill>
                  </a:tcPr>
                </a:tc>
                <a:tc>
                  <a:txBody>
                    <a:bodyPr/>
                    <a:lstStyle/>
                    <a:p>
                      <a:pPr marL="0" marR="0" indent="0" algn="ctr" defTabSz="1018824" rtl="0" eaLnBrk="1" fontAlgn="auto" latinLnBrk="0" hangingPunct="1">
                        <a:lnSpc>
                          <a:spcPct val="100000"/>
                        </a:lnSpc>
                        <a:spcBef>
                          <a:spcPts val="0"/>
                        </a:spcBef>
                        <a:spcAft>
                          <a:spcPts val="0"/>
                        </a:spcAft>
                        <a:buClrTx/>
                        <a:buSzTx/>
                        <a:buFontTx/>
                        <a:buNone/>
                        <a:tabLst/>
                        <a:defRPr/>
                      </a:pPr>
                      <a:r>
                        <a:rPr lang="en-GB" sz="1200" b="1" dirty="0" smtClean="0"/>
                        <a:t>20.1</a:t>
                      </a:r>
                    </a:p>
                  </a:txBody>
                  <a:tcPr anchor="ctr">
                    <a:noFill/>
                  </a:tcPr>
                </a:tc>
              </a:tr>
            </a:tbl>
          </a:graphicData>
        </a:graphic>
      </p:graphicFrame>
      <p:sp>
        <p:nvSpPr>
          <p:cNvPr id="75" name="Oval 74"/>
          <p:cNvSpPr/>
          <p:nvPr/>
        </p:nvSpPr>
        <p:spPr>
          <a:xfrm>
            <a:off x="1882265" y="2590800"/>
            <a:ext cx="731520" cy="731520"/>
          </a:xfrm>
          <a:prstGeom prst="ellipse">
            <a:avLst/>
          </a:prstGeom>
          <a:solidFill>
            <a:schemeClr val="accent1">
              <a:lumMod val="75000"/>
            </a:schemeClr>
          </a:solidFill>
          <a:ln w="25400">
            <a:solidFill>
              <a:schemeClr val="accent1">
                <a:lumMod val="75000"/>
              </a:schemeClr>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14.1</a:t>
            </a:r>
          </a:p>
        </p:txBody>
      </p:sp>
      <p:sp>
        <p:nvSpPr>
          <p:cNvPr id="76" name="Oval 75"/>
          <p:cNvSpPr/>
          <p:nvPr/>
        </p:nvSpPr>
        <p:spPr>
          <a:xfrm>
            <a:off x="3220881" y="2590800"/>
            <a:ext cx="731520" cy="731520"/>
          </a:xfrm>
          <a:prstGeom prst="ellipse">
            <a:avLst/>
          </a:prstGeom>
          <a:solidFill>
            <a:schemeClr val="accent1"/>
          </a:solidFill>
          <a:ln w="25400">
            <a:solidFill>
              <a:schemeClr val="accent1"/>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12.3</a:t>
            </a:r>
          </a:p>
        </p:txBody>
      </p:sp>
      <p:sp>
        <p:nvSpPr>
          <p:cNvPr id="77" name="Oval 76"/>
          <p:cNvSpPr/>
          <p:nvPr/>
        </p:nvSpPr>
        <p:spPr>
          <a:xfrm>
            <a:off x="4606809" y="2590800"/>
            <a:ext cx="731520" cy="731520"/>
          </a:xfrm>
          <a:prstGeom prst="ellipse">
            <a:avLst/>
          </a:prstGeom>
          <a:solidFill>
            <a:schemeClr val="accent2"/>
          </a:solidFill>
          <a:ln w="25400">
            <a:solidFill>
              <a:schemeClr val="accent2"/>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0.34</a:t>
            </a:r>
          </a:p>
        </p:txBody>
      </p:sp>
      <p:sp>
        <p:nvSpPr>
          <p:cNvPr id="78" name="Oval 77"/>
          <p:cNvSpPr/>
          <p:nvPr/>
        </p:nvSpPr>
        <p:spPr>
          <a:xfrm>
            <a:off x="5899937" y="2590800"/>
            <a:ext cx="731520" cy="731520"/>
          </a:xfrm>
          <a:prstGeom prst="ellipse">
            <a:avLst/>
          </a:prstGeom>
          <a:solidFill>
            <a:schemeClr val="accent6"/>
          </a:solidFill>
          <a:ln w="25400">
            <a:solidFill>
              <a:schemeClr val="accent6"/>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2.59</a:t>
            </a:r>
          </a:p>
        </p:txBody>
      </p:sp>
      <p:sp>
        <p:nvSpPr>
          <p:cNvPr id="81" name="Oval 80"/>
          <p:cNvSpPr/>
          <p:nvPr/>
        </p:nvSpPr>
        <p:spPr>
          <a:xfrm>
            <a:off x="8407874" y="2590800"/>
            <a:ext cx="731520" cy="731520"/>
          </a:xfrm>
          <a:prstGeom prst="ellipse">
            <a:avLst/>
          </a:prstGeom>
          <a:solidFill>
            <a:srgbClr val="FF0000"/>
          </a:solidFill>
          <a:ln w="25400">
            <a:solidFill>
              <a:srgbClr val="FF0000"/>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1.1</a:t>
            </a:r>
          </a:p>
        </p:txBody>
      </p:sp>
      <p:sp>
        <p:nvSpPr>
          <p:cNvPr id="82" name="Equal 81"/>
          <p:cNvSpPr/>
          <p:nvPr/>
        </p:nvSpPr>
        <p:spPr>
          <a:xfrm>
            <a:off x="2750033" y="2819400"/>
            <a:ext cx="274320" cy="274320"/>
          </a:xfrm>
          <a:prstGeom prst="mathEqual">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83" name="Plus 82"/>
          <p:cNvSpPr/>
          <p:nvPr/>
        </p:nvSpPr>
        <p:spPr>
          <a:xfrm>
            <a:off x="4088649" y="2819400"/>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84" name="Plus 83"/>
          <p:cNvSpPr/>
          <p:nvPr/>
        </p:nvSpPr>
        <p:spPr>
          <a:xfrm>
            <a:off x="5457977" y="2819400"/>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85" name="Minus 84"/>
          <p:cNvSpPr/>
          <p:nvPr/>
        </p:nvSpPr>
        <p:spPr>
          <a:xfrm>
            <a:off x="8025667" y="2819400"/>
            <a:ext cx="274320" cy="274320"/>
          </a:xfrm>
          <a:prstGeom prst="mathMin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86" name="TextBox 85"/>
          <p:cNvSpPr txBox="1"/>
          <p:nvPr/>
        </p:nvSpPr>
        <p:spPr>
          <a:xfrm>
            <a:off x="1533123" y="2057400"/>
            <a:ext cx="1371600" cy="369332"/>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Total healthcare</a:t>
            </a:r>
          </a:p>
          <a:p>
            <a:pPr indent="-274320" algn="ctr"/>
            <a:r>
              <a:rPr lang="en-GB" sz="1200" b="1" i="1" dirty="0" smtClean="0">
                <a:latin typeface="Georgia" pitchFamily="18" charset="0"/>
                <a:cs typeface="Arial" pitchFamily="34" charset="0"/>
              </a:rPr>
              <a:t> cost savings</a:t>
            </a:r>
          </a:p>
        </p:txBody>
      </p:sp>
      <p:sp>
        <p:nvSpPr>
          <p:cNvPr id="87" name="TextBox 86"/>
          <p:cNvSpPr txBox="1"/>
          <p:nvPr/>
        </p:nvSpPr>
        <p:spPr>
          <a:xfrm>
            <a:off x="2871738" y="2057400"/>
            <a:ext cx="1371600" cy="369332"/>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Wellness and </a:t>
            </a:r>
          </a:p>
          <a:p>
            <a:pPr indent="-274320" algn="ctr"/>
            <a:r>
              <a:rPr lang="en-GB" sz="1200" b="1" i="1" dirty="0" smtClean="0">
                <a:latin typeface="Georgia" pitchFamily="18" charset="0"/>
                <a:cs typeface="Arial" pitchFamily="34" charset="0"/>
              </a:rPr>
              <a:t>prevention</a:t>
            </a:r>
          </a:p>
        </p:txBody>
      </p:sp>
      <p:sp>
        <p:nvSpPr>
          <p:cNvPr id="88" name="TextBox 87"/>
          <p:cNvSpPr txBox="1"/>
          <p:nvPr/>
        </p:nvSpPr>
        <p:spPr>
          <a:xfrm>
            <a:off x="4272906" y="2149733"/>
            <a:ext cx="1371600" cy="184666"/>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Diagnosis</a:t>
            </a:r>
          </a:p>
        </p:txBody>
      </p:sp>
      <p:sp>
        <p:nvSpPr>
          <p:cNvPr id="89" name="TextBox 88"/>
          <p:cNvSpPr txBox="1"/>
          <p:nvPr/>
        </p:nvSpPr>
        <p:spPr>
          <a:xfrm>
            <a:off x="5566034" y="2057400"/>
            <a:ext cx="1371600" cy="369332"/>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Treatment and </a:t>
            </a:r>
          </a:p>
          <a:p>
            <a:pPr indent="-274320" algn="ctr"/>
            <a:r>
              <a:rPr lang="en-GB" sz="1200" b="1" i="1" dirty="0" smtClean="0">
                <a:latin typeface="Georgia" pitchFamily="18" charset="0"/>
                <a:cs typeface="Arial" pitchFamily="34" charset="0"/>
              </a:rPr>
              <a:t>monitoring</a:t>
            </a:r>
          </a:p>
        </p:txBody>
      </p:sp>
      <p:sp>
        <p:nvSpPr>
          <p:cNvPr id="90" name="TextBox 89"/>
          <p:cNvSpPr txBox="1"/>
          <p:nvPr/>
        </p:nvSpPr>
        <p:spPr>
          <a:xfrm>
            <a:off x="8060153" y="1981200"/>
            <a:ext cx="1464847" cy="553998"/>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Workforce expenses to </a:t>
            </a:r>
          </a:p>
          <a:p>
            <a:pPr indent="-274320" algn="ctr"/>
            <a:r>
              <a:rPr lang="en-GB" sz="1200" b="1" i="1" dirty="0" smtClean="0">
                <a:latin typeface="Georgia" pitchFamily="18" charset="0"/>
                <a:cs typeface="Arial" pitchFamily="34" charset="0"/>
              </a:rPr>
              <a:t>support mHealth</a:t>
            </a:r>
          </a:p>
        </p:txBody>
      </p:sp>
      <p:sp>
        <p:nvSpPr>
          <p:cNvPr id="91" name="TextBox 90"/>
          <p:cNvSpPr txBox="1"/>
          <p:nvPr/>
        </p:nvSpPr>
        <p:spPr>
          <a:xfrm>
            <a:off x="531976" y="2833450"/>
            <a:ext cx="915824" cy="246221"/>
          </a:xfrm>
          <a:prstGeom prst="rect">
            <a:avLst/>
          </a:prstGeom>
          <a:noFill/>
        </p:spPr>
        <p:txBody>
          <a:bodyPr wrap="square" lIns="0" tIns="0" rIns="0" bIns="0" rtlCol="0">
            <a:spAutoFit/>
          </a:bodyPr>
          <a:lstStyle/>
          <a:p>
            <a:pPr indent="-274320"/>
            <a:r>
              <a:rPr lang="en-GB" sz="1600" b="1" i="1" dirty="0" smtClean="0">
                <a:latin typeface="Georgia" pitchFamily="18" charset="0"/>
                <a:cs typeface="Arial" pitchFamily="34" charset="0"/>
              </a:rPr>
              <a:t>Brazil</a:t>
            </a:r>
          </a:p>
        </p:txBody>
      </p:sp>
      <p:sp>
        <p:nvSpPr>
          <p:cNvPr id="92" name="Oval 91"/>
          <p:cNvSpPr/>
          <p:nvPr/>
        </p:nvSpPr>
        <p:spPr>
          <a:xfrm>
            <a:off x="1883689" y="3522154"/>
            <a:ext cx="731520" cy="731520"/>
          </a:xfrm>
          <a:prstGeom prst="ellipse">
            <a:avLst/>
          </a:prstGeom>
          <a:solidFill>
            <a:schemeClr val="accent1">
              <a:lumMod val="75000"/>
            </a:schemeClr>
          </a:solidFill>
          <a:ln w="25400">
            <a:solidFill>
              <a:schemeClr val="accent1">
                <a:lumMod val="75000"/>
              </a:schemeClr>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3.8</a:t>
            </a:r>
          </a:p>
        </p:txBody>
      </p:sp>
      <p:sp>
        <p:nvSpPr>
          <p:cNvPr id="93" name="Oval 92"/>
          <p:cNvSpPr/>
          <p:nvPr/>
        </p:nvSpPr>
        <p:spPr>
          <a:xfrm>
            <a:off x="3222305" y="3522154"/>
            <a:ext cx="731520" cy="731520"/>
          </a:xfrm>
          <a:prstGeom prst="ellipse">
            <a:avLst/>
          </a:prstGeom>
          <a:solidFill>
            <a:schemeClr val="accent1"/>
          </a:solidFill>
          <a:ln w="25400">
            <a:solidFill>
              <a:schemeClr val="accent1"/>
            </a:solidFill>
          </a:ln>
        </p:spPr>
        <p:txBody>
          <a:bodyPr vert="horz" wrap="none" lIns="91440" tIns="45720" rIns="91440" bIns="45720" rtlCol="0" anchor="ctr">
            <a:noAutofit/>
          </a:bodyPr>
          <a:lstStyle/>
          <a:p>
            <a:pPr algn="ctr"/>
            <a:r>
              <a:rPr lang="en-GB" sz="1600" b="1" i="1" dirty="0" smtClean="0">
                <a:solidFill>
                  <a:schemeClr val="bg1"/>
                </a:solidFill>
                <a:latin typeface="+mj-lt"/>
              </a:rPr>
              <a:t>3.1</a:t>
            </a:r>
            <a:endParaRPr lang="en-GB" sz="1600" b="1" i="1" noProof="0" dirty="0" smtClean="0">
              <a:solidFill>
                <a:schemeClr val="bg1"/>
              </a:solidFill>
              <a:latin typeface="+mj-lt"/>
            </a:endParaRPr>
          </a:p>
        </p:txBody>
      </p:sp>
      <p:sp>
        <p:nvSpPr>
          <p:cNvPr id="94" name="Oval 93"/>
          <p:cNvSpPr/>
          <p:nvPr/>
        </p:nvSpPr>
        <p:spPr>
          <a:xfrm>
            <a:off x="4608233" y="3522154"/>
            <a:ext cx="731520" cy="731520"/>
          </a:xfrm>
          <a:prstGeom prst="ellipse">
            <a:avLst/>
          </a:prstGeom>
          <a:solidFill>
            <a:schemeClr val="accent2"/>
          </a:solidFill>
          <a:ln w="25400">
            <a:solidFill>
              <a:schemeClr val="accent2"/>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0.11</a:t>
            </a:r>
          </a:p>
        </p:txBody>
      </p:sp>
      <p:sp>
        <p:nvSpPr>
          <p:cNvPr id="95" name="Oval 94"/>
          <p:cNvSpPr/>
          <p:nvPr/>
        </p:nvSpPr>
        <p:spPr>
          <a:xfrm>
            <a:off x="5901361" y="3522154"/>
            <a:ext cx="731520" cy="731520"/>
          </a:xfrm>
          <a:prstGeom prst="ellipse">
            <a:avLst/>
          </a:prstGeom>
          <a:solidFill>
            <a:schemeClr val="accent6"/>
          </a:solidFill>
          <a:ln w="25400">
            <a:solidFill>
              <a:schemeClr val="accent6"/>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1.02</a:t>
            </a:r>
          </a:p>
        </p:txBody>
      </p:sp>
      <p:sp>
        <p:nvSpPr>
          <p:cNvPr id="96" name="Oval 95"/>
          <p:cNvSpPr/>
          <p:nvPr/>
        </p:nvSpPr>
        <p:spPr>
          <a:xfrm>
            <a:off x="8409298" y="3522154"/>
            <a:ext cx="731520" cy="731520"/>
          </a:xfrm>
          <a:prstGeom prst="ellipse">
            <a:avLst/>
          </a:prstGeom>
          <a:solidFill>
            <a:srgbClr val="FF0000"/>
          </a:solidFill>
          <a:ln w="25400">
            <a:solidFill>
              <a:srgbClr val="FF0000"/>
            </a:solidFill>
          </a:ln>
        </p:spPr>
        <p:txBody>
          <a:bodyPr vert="horz" wrap="none" lIns="91440" tIns="45720" rIns="91440" bIns="45720" rtlCol="0" anchor="ctr">
            <a:noAutofit/>
          </a:bodyPr>
          <a:lstStyle/>
          <a:p>
            <a:pPr algn="ctr"/>
            <a:r>
              <a:rPr lang="en-GB" sz="1600" b="1" i="1" noProof="0" dirty="0" smtClean="0">
                <a:solidFill>
                  <a:schemeClr val="bg1"/>
                </a:solidFill>
                <a:latin typeface="+mj-lt"/>
              </a:rPr>
              <a:t>0.4</a:t>
            </a:r>
          </a:p>
        </p:txBody>
      </p:sp>
      <p:sp>
        <p:nvSpPr>
          <p:cNvPr id="97" name="Equal 96"/>
          <p:cNvSpPr/>
          <p:nvPr/>
        </p:nvSpPr>
        <p:spPr>
          <a:xfrm>
            <a:off x="2751457" y="3750754"/>
            <a:ext cx="274320" cy="274320"/>
          </a:xfrm>
          <a:prstGeom prst="mathEqual">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98" name="Plus 97"/>
          <p:cNvSpPr/>
          <p:nvPr/>
        </p:nvSpPr>
        <p:spPr>
          <a:xfrm>
            <a:off x="4090073" y="3750754"/>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99" name="Plus 98"/>
          <p:cNvSpPr/>
          <p:nvPr/>
        </p:nvSpPr>
        <p:spPr>
          <a:xfrm>
            <a:off x="5459401" y="3750754"/>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100" name="Minus 99"/>
          <p:cNvSpPr/>
          <p:nvPr/>
        </p:nvSpPr>
        <p:spPr>
          <a:xfrm>
            <a:off x="8027091" y="3750754"/>
            <a:ext cx="274320" cy="274320"/>
          </a:xfrm>
          <a:prstGeom prst="mathMin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101" name="TextBox 100"/>
          <p:cNvSpPr txBox="1"/>
          <p:nvPr/>
        </p:nvSpPr>
        <p:spPr>
          <a:xfrm>
            <a:off x="533400" y="3764804"/>
            <a:ext cx="915824" cy="246221"/>
          </a:xfrm>
          <a:prstGeom prst="rect">
            <a:avLst/>
          </a:prstGeom>
          <a:noFill/>
        </p:spPr>
        <p:txBody>
          <a:bodyPr wrap="square" lIns="0" tIns="0" rIns="0" bIns="0" rtlCol="0">
            <a:spAutoFit/>
          </a:bodyPr>
          <a:lstStyle/>
          <a:p>
            <a:pPr indent="-274320"/>
            <a:r>
              <a:rPr lang="en-GB" sz="1600" b="1" i="1" dirty="0" smtClean="0">
                <a:latin typeface="Georgia" pitchFamily="18" charset="0"/>
                <a:cs typeface="Arial" pitchFamily="34" charset="0"/>
              </a:rPr>
              <a:t>Mexico</a:t>
            </a:r>
          </a:p>
        </p:txBody>
      </p:sp>
      <p:sp>
        <p:nvSpPr>
          <p:cNvPr id="102" name="Oval 101"/>
          <p:cNvSpPr/>
          <p:nvPr/>
        </p:nvSpPr>
        <p:spPr>
          <a:xfrm>
            <a:off x="7181689" y="2590800"/>
            <a:ext cx="731520" cy="731520"/>
          </a:xfrm>
          <a:prstGeom prst="ellipse">
            <a:avLst/>
          </a:prstGeom>
          <a:solidFill>
            <a:schemeClr val="accent5"/>
          </a:solidFill>
          <a:ln w="25400">
            <a:solidFill>
              <a:schemeClr val="accent5"/>
            </a:solidFill>
          </a:ln>
        </p:spPr>
        <p:txBody>
          <a:bodyPr vert="horz" wrap="none" lIns="91440" tIns="45720" rIns="91440" bIns="45720" rtlCol="0" anchor="ctr">
            <a:noAutofit/>
          </a:bodyPr>
          <a:lstStyle/>
          <a:p>
            <a:pPr algn="ctr"/>
            <a:r>
              <a:rPr lang="en-GB" sz="1600" b="1" i="1" dirty="0" smtClean="0">
                <a:solidFill>
                  <a:schemeClr val="bg1"/>
                </a:solidFill>
                <a:latin typeface="+mj-lt"/>
              </a:rPr>
              <a:t>0.02</a:t>
            </a:r>
            <a:endParaRPr lang="en-GB" sz="1600" b="1" i="1" noProof="0" dirty="0" smtClean="0">
              <a:solidFill>
                <a:schemeClr val="bg1"/>
              </a:solidFill>
              <a:latin typeface="+mj-lt"/>
            </a:endParaRPr>
          </a:p>
        </p:txBody>
      </p:sp>
      <p:sp>
        <p:nvSpPr>
          <p:cNvPr id="103" name="Plus 102"/>
          <p:cNvSpPr/>
          <p:nvPr/>
        </p:nvSpPr>
        <p:spPr>
          <a:xfrm>
            <a:off x="6739729" y="2819400"/>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104" name="TextBox 103"/>
          <p:cNvSpPr txBox="1"/>
          <p:nvPr/>
        </p:nvSpPr>
        <p:spPr>
          <a:xfrm>
            <a:off x="6880770" y="2057400"/>
            <a:ext cx="1371600" cy="369332"/>
          </a:xfrm>
          <a:prstGeom prst="rect">
            <a:avLst/>
          </a:prstGeom>
          <a:noFill/>
        </p:spPr>
        <p:txBody>
          <a:bodyPr wrap="square" lIns="0" tIns="0" rIns="0" bIns="0" rtlCol="0">
            <a:spAutoFit/>
          </a:bodyPr>
          <a:lstStyle/>
          <a:p>
            <a:pPr indent="-274320" algn="ctr"/>
            <a:r>
              <a:rPr lang="en-GB" sz="1200" b="1" i="1" dirty="0" smtClean="0">
                <a:latin typeface="Georgia" pitchFamily="18" charset="0"/>
                <a:cs typeface="Arial" pitchFamily="34" charset="0"/>
              </a:rPr>
              <a:t>System </a:t>
            </a:r>
          </a:p>
          <a:p>
            <a:pPr indent="-274320" algn="ctr"/>
            <a:r>
              <a:rPr lang="en-GB" sz="1200" b="1" i="1" dirty="0" smtClean="0">
                <a:latin typeface="Georgia" pitchFamily="18" charset="0"/>
                <a:cs typeface="Arial" pitchFamily="34" charset="0"/>
              </a:rPr>
              <a:t>efficiencies</a:t>
            </a:r>
          </a:p>
        </p:txBody>
      </p:sp>
      <p:sp>
        <p:nvSpPr>
          <p:cNvPr id="105" name="Oval 104"/>
          <p:cNvSpPr/>
          <p:nvPr/>
        </p:nvSpPr>
        <p:spPr>
          <a:xfrm>
            <a:off x="7183113" y="3522154"/>
            <a:ext cx="731520" cy="731520"/>
          </a:xfrm>
          <a:prstGeom prst="ellipse">
            <a:avLst/>
          </a:prstGeom>
          <a:solidFill>
            <a:schemeClr val="accent5"/>
          </a:solidFill>
          <a:ln w="25400">
            <a:solidFill>
              <a:schemeClr val="accent5"/>
            </a:solidFill>
          </a:ln>
        </p:spPr>
        <p:txBody>
          <a:bodyPr vert="horz" wrap="none" lIns="91440" tIns="45720" rIns="91440" bIns="45720" rtlCol="0" anchor="ctr">
            <a:noAutofit/>
          </a:bodyPr>
          <a:lstStyle/>
          <a:p>
            <a:pPr algn="ctr"/>
            <a:r>
              <a:rPr lang="en-GB" sz="1600" b="1" i="1" dirty="0" smtClean="0">
                <a:solidFill>
                  <a:schemeClr val="bg1"/>
                </a:solidFill>
                <a:latin typeface="+mj-lt"/>
              </a:rPr>
              <a:t>0.01</a:t>
            </a:r>
            <a:endParaRPr lang="en-GB" sz="1600" b="1" i="1" noProof="0" dirty="0" smtClean="0">
              <a:solidFill>
                <a:schemeClr val="bg1"/>
              </a:solidFill>
              <a:latin typeface="+mj-lt"/>
            </a:endParaRPr>
          </a:p>
        </p:txBody>
      </p:sp>
      <p:sp>
        <p:nvSpPr>
          <p:cNvPr id="106" name="Plus 105"/>
          <p:cNvSpPr/>
          <p:nvPr/>
        </p:nvSpPr>
        <p:spPr>
          <a:xfrm>
            <a:off x="6741153" y="3750754"/>
            <a:ext cx="274320" cy="274320"/>
          </a:xfrm>
          <a:prstGeom prst="mathPlus">
            <a:avLst/>
          </a:prstGeom>
          <a:noFill/>
          <a:ln w="25400">
            <a:solidFill>
              <a:schemeClr val="accent5"/>
            </a:solidFill>
          </a:ln>
        </p:spPr>
        <p:txBody>
          <a:bodyPr vert="horz" wrap="square" lIns="91440" tIns="45720" rIns="91440" bIns="45720" rtlCol="0" anchor="ctr">
            <a:noAutofit/>
          </a:bodyPr>
          <a:lstStyle/>
          <a:p>
            <a:pPr algn="ctr"/>
            <a:endParaRPr lang="en-GB" noProof="0" dirty="0" smtClean="0"/>
          </a:p>
        </p:txBody>
      </p:sp>
      <p:sp>
        <p:nvSpPr>
          <p:cNvPr id="107" name="TextBox 106"/>
          <p:cNvSpPr txBox="1"/>
          <p:nvPr>
            <p:custDataLst>
              <p:tags r:id="rId6"/>
            </p:custDataLst>
          </p:nvPr>
        </p:nvSpPr>
        <p:spPr>
          <a:xfrm>
            <a:off x="533400" y="6934200"/>
            <a:ext cx="1013098" cy="23852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Source: PwC Analysis</a:t>
            </a:r>
          </a:p>
        </p:txBody>
      </p:sp>
      <p:sp>
        <p:nvSpPr>
          <p:cNvPr id="108" name="TextBox 107"/>
          <p:cNvSpPr txBox="1"/>
          <p:nvPr>
            <p:custDataLst>
              <p:tags r:id="rId7"/>
            </p:custDataLst>
          </p:nvPr>
        </p:nvSpPr>
        <p:spPr>
          <a:xfrm>
            <a:off x="6224801" y="6963427"/>
            <a:ext cx="3298007" cy="484748"/>
          </a:xfrm>
          <a:prstGeom prst="rect">
            <a:avLst/>
          </a:prstGeom>
          <a:noFill/>
        </p:spPr>
        <p:txBody>
          <a:bodyPr vert="horz" wrap="square" lIns="0" tIns="57150" rIns="0" bIns="57150" rtlCol="0">
            <a:spAutoFit/>
          </a:bodyPr>
          <a:lstStyle/>
          <a:p>
            <a:pPr indent="-274320"/>
            <a:r>
              <a:rPr lang="en-GB" sz="800" dirty="0" smtClean="0">
                <a:latin typeface="Arial"/>
                <a:cs typeface="Arial" pitchFamily="34" charset="0"/>
              </a:rPr>
              <a:t>Assumption: 1. Each additional patient will need 3 visits per year </a:t>
            </a:r>
          </a:p>
          <a:p>
            <a:pPr indent="-274320"/>
            <a:r>
              <a:rPr lang="en-GB" sz="800" dirty="0" smtClean="0">
                <a:latin typeface="Arial"/>
                <a:cs typeface="Arial" pitchFamily="34" charset="0"/>
              </a:rPr>
              <a:t>2. A doctor can conduct 18 patient visits per day</a:t>
            </a:r>
          </a:p>
          <a:p>
            <a:pPr indent="-274320"/>
            <a:r>
              <a:rPr lang="en-GB" sz="800" dirty="0" smtClean="0">
                <a:latin typeface="Arial"/>
                <a:cs typeface="Arial" pitchFamily="34" charset="0"/>
              </a:rPr>
              <a:t>3. A doctor utilises only half of the time saved to see additional patients</a:t>
            </a:r>
          </a:p>
        </p:txBody>
      </p:sp>
      <p:sp>
        <p:nvSpPr>
          <p:cNvPr id="109" name="Isosceles Triangle 108"/>
          <p:cNvSpPr/>
          <p:nvPr/>
        </p:nvSpPr>
        <p:spPr>
          <a:xfrm rot="10800000">
            <a:off x="7335681" y="5398143"/>
            <a:ext cx="1554480" cy="137160"/>
          </a:xfrm>
          <a:prstGeom prst="triangle">
            <a:avLst/>
          </a:prstGeom>
          <a:solidFill>
            <a:schemeClr val="accent1"/>
          </a:solidFill>
          <a:ln w="25400">
            <a:solidFill>
              <a:schemeClr val="accent1"/>
            </a:solidFill>
          </a:ln>
        </p:spPr>
        <p:txBody>
          <a:bodyPr vert="horz" wrap="square" lIns="91440" tIns="45720" rIns="91440" bIns="45720" rtlCol="0" anchor="ctr">
            <a:noAutofit/>
          </a:bodyPr>
          <a:lstStyle/>
          <a:p>
            <a:pPr algn="ctr"/>
            <a:endParaRPr lang="en-GB" noProof="0" dirty="0" smtClean="0"/>
          </a:p>
        </p:txBody>
      </p:sp>
      <p:sp>
        <p:nvSpPr>
          <p:cNvPr id="110" name="Rectangle 109"/>
          <p:cNvSpPr/>
          <p:nvPr>
            <p:custDataLst>
              <p:tags r:id="rId8"/>
            </p:custDataLst>
          </p:nvPr>
        </p:nvSpPr>
        <p:spPr>
          <a:xfrm>
            <a:off x="8163864" y="6144904"/>
            <a:ext cx="1322577" cy="304800"/>
          </a:xfrm>
          <a:prstGeom prst="rect">
            <a:avLst/>
          </a:prstGeom>
          <a:noFill/>
          <a:ln w="25400">
            <a:solidFill>
              <a:schemeClr val="tx1"/>
            </a:solidFill>
            <a:prstDash val="sysDash"/>
          </a:ln>
        </p:spPr>
        <p:txBody>
          <a:bodyPr vert="horz" wrap="square" lIns="91440" tIns="45720" rIns="91440" bIns="45720" rtlCol="0" anchor="ctr">
            <a:noAutofit/>
          </a:bodyPr>
          <a:lstStyle/>
          <a:p>
            <a:pPr algn="ctr"/>
            <a:endParaRPr lang="en-GB" noProof="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6629400" y="2212847"/>
            <a:ext cx="2894644" cy="4663440"/>
          </a:xfrm>
          <a:prstGeom prst="rect">
            <a:avLst/>
          </a:prstGeom>
          <a:solidFill>
            <a:schemeClr val="accent2">
              <a:lumMod val="20000"/>
              <a:lumOff val="80000"/>
            </a:schemeClr>
          </a:solidFill>
          <a:ln w="9525">
            <a:solidFill>
              <a:schemeClr val="accent1"/>
            </a:solidFill>
          </a:ln>
        </p:spPr>
        <p:txBody>
          <a:bodyPr vert="horz" wrap="square" lIns="91440" tIns="45720" rIns="91440" bIns="45720" rtlCol="0" anchor="t">
            <a:noAutofit/>
          </a:bodyPr>
          <a:lstStyle/>
          <a:p>
            <a:pPr marL="236538" indent="-236538">
              <a:spcAft>
                <a:spcPts val="600"/>
              </a:spcAft>
              <a:buFont typeface="Arial" pitchFamily="34" charset="0"/>
              <a:buChar char="•"/>
              <a:tabLst>
                <a:tab pos="236538" algn="l"/>
              </a:tabLst>
            </a:pPr>
            <a:r>
              <a:rPr lang="en-GB" sz="1400" dirty="0" smtClean="0">
                <a:latin typeface="+mj-lt"/>
              </a:rPr>
              <a:t>Healthcare systems in Brazil and Mexico can help 64 mn </a:t>
            </a:r>
            <a:r>
              <a:rPr lang="en-GB" sz="1400" b="1" i="1" dirty="0" smtClean="0">
                <a:latin typeface="+mj-lt"/>
              </a:rPr>
              <a:t>patients take better control of their lifestyle and diseases </a:t>
            </a:r>
            <a:r>
              <a:rPr lang="en-GB" sz="1400" dirty="0" smtClean="0">
                <a:latin typeface="+mj-lt"/>
              </a:rPr>
              <a:t>with mHealth</a:t>
            </a:r>
            <a:endParaRPr lang="en-GB" sz="1400" b="1" i="1" dirty="0" smtClean="0">
              <a:latin typeface="+mj-lt"/>
            </a:endParaRPr>
          </a:p>
          <a:p>
            <a:pPr marL="236538" indent="-236538">
              <a:spcAft>
                <a:spcPts val="600"/>
              </a:spcAft>
              <a:buFont typeface="Arial" pitchFamily="34" charset="0"/>
              <a:buChar char="•"/>
              <a:tabLst>
                <a:tab pos="236538" algn="l"/>
              </a:tabLst>
            </a:pPr>
            <a:r>
              <a:rPr lang="en-GB" sz="1400" dirty="0" smtClean="0">
                <a:latin typeface="+mj-lt"/>
              </a:rPr>
              <a:t>Enhanced wellness and prevention can </a:t>
            </a:r>
            <a:r>
              <a:rPr lang="en-GB" sz="1400" b="1" i="1" dirty="0" smtClean="0">
                <a:latin typeface="+mj-lt"/>
              </a:rPr>
              <a:t>reduce risk and severity of chronic diseases </a:t>
            </a:r>
            <a:r>
              <a:rPr lang="en-GB" sz="1400" dirty="0" smtClean="0">
                <a:latin typeface="+mj-lt"/>
              </a:rPr>
              <a:t>through improved lifestyles</a:t>
            </a:r>
          </a:p>
          <a:p>
            <a:pPr marL="236538" indent="-236538">
              <a:spcAft>
                <a:spcPts val="600"/>
              </a:spcAft>
              <a:buFont typeface="Arial" pitchFamily="34" charset="0"/>
              <a:buChar char="•"/>
              <a:tabLst>
                <a:tab pos="236538" algn="l"/>
              </a:tabLst>
            </a:pPr>
            <a:r>
              <a:rPr lang="en-GB" sz="1400" dirty="0" smtClean="0">
                <a:latin typeface="+mj-lt"/>
              </a:rPr>
              <a:t>Remote monitoring can help </a:t>
            </a:r>
            <a:r>
              <a:rPr lang="en-GB" sz="1400" b="1" i="1" dirty="0" smtClean="0">
                <a:latin typeface="+mj-lt"/>
              </a:rPr>
              <a:t>improve clinical outcomes </a:t>
            </a:r>
            <a:r>
              <a:rPr lang="en-GB" sz="1400" dirty="0" smtClean="0">
                <a:latin typeface="+mj-lt"/>
              </a:rPr>
              <a:t>and </a:t>
            </a:r>
            <a:r>
              <a:rPr lang="en-GB" sz="1400" b="1" i="1" dirty="0" smtClean="0">
                <a:latin typeface="+mj-lt"/>
              </a:rPr>
              <a:t>emergency response </a:t>
            </a:r>
          </a:p>
          <a:p>
            <a:pPr marL="236538" indent="-236538">
              <a:spcAft>
                <a:spcPts val="600"/>
              </a:spcAft>
              <a:buFont typeface="Arial" pitchFamily="34" charset="0"/>
              <a:buChar char="•"/>
              <a:tabLst>
                <a:tab pos="236538" algn="l"/>
              </a:tabLst>
            </a:pPr>
            <a:r>
              <a:rPr lang="en-GB" sz="1400" dirty="0" smtClean="0">
                <a:latin typeface="+mj-lt"/>
              </a:rPr>
              <a:t>As a result, healthcare systems can </a:t>
            </a:r>
            <a:r>
              <a:rPr lang="en-GB" sz="1400" b="1" i="1" dirty="0" smtClean="0">
                <a:latin typeface="+mj-lt"/>
              </a:rPr>
              <a:t>deliver continuous care better </a:t>
            </a:r>
            <a:r>
              <a:rPr lang="en-GB" sz="1400" dirty="0" smtClean="0">
                <a:latin typeface="+mj-lt"/>
              </a:rPr>
              <a:t>by reducing the severity and risk of diseases</a:t>
            </a:r>
          </a:p>
          <a:p>
            <a:pPr marL="236538" lvl="0" indent="-236538">
              <a:spcAft>
                <a:spcPts val="600"/>
              </a:spcAft>
              <a:buFont typeface="Arial" pitchFamily="34" charset="0"/>
              <a:buChar char="•"/>
              <a:tabLst>
                <a:tab pos="236538" algn="l"/>
              </a:tabLst>
            </a:pPr>
            <a:r>
              <a:rPr lang="en-GB" sz="1400" dirty="0" smtClean="0">
                <a:solidFill>
                  <a:srgbClr val="000000"/>
                </a:solidFill>
                <a:latin typeface="Georgia"/>
              </a:rPr>
              <a:t>Enhanced quality of care can</a:t>
            </a:r>
            <a:r>
              <a:rPr lang="en-GB" sz="1400" dirty="0" smtClean="0">
                <a:latin typeface="+mj-lt"/>
              </a:rPr>
              <a:t> help </a:t>
            </a:r>
            <a:r>
              <a:rPr lang="en-GB" sz="1400" b="1" i="1" dirty="0" smtClean="0">
                <a:latin typeface="+mj-lt"/>
              </a:rPr>
              <a:t>reduce mortality </a:t>
            </a:r>
            <a:r>
              <a:rPr lang="en-GB" sz="1400" dirty="0" smtClean="0">
                <a:latin typeface="+mj-lt"/>
              </a:rPr>
              <a:t>and </a:t>
            </a:r>
            <a:r>
              <a:rPr lang="en-GB" sz="1400" b="1" i="1" dirty="0" smtClean="0">
                <a:latin typeface="+mj-lt"/>
              </a:rPr>
              <a:t>increase life expectancy</a:t>
            </a:r>
            <a:endParaRPr lang="en-GB" sz="1400" b="1" i="1" dirty="0" smtClean="0">
              <a:solidFill>
                <a:srgbClr val="000000"/>
              </a:solidFill>
              <a:latin typeface="Georgia"/>
            </a:endParaRPr>
          </a:p>
        </p:txBody>
      </p:sp>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a:xfrm>
            <a:off x="530352" y="1143000"/>
            <a:ext cx="8993691" cy="914400"/>
          </a:xfrm>
        </p:spPr>
        <p:txBody>
          <a:bodyPr/>
          <a:lstStyle/>
          <a:p>
            <a:r>
              <a:rPr lang="en-GB" sz="2000" dirty="0" smtClean="0"/>
              <a:t>By using mHealth, care can be made more effective for 64 mn patients in Brazil and Mexico, saving an additional 16,000 lives</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445497"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6</a:t>
            </a:r>
            <a:endParaRPr lang="en-GB" sz="1100" dirty="0" smtClean="0">
              <a:latin typeface="+mn-lt"/>
            </a:endParaRPr>
          </a:p>
        </p:txBody>
      </p:sp>
      <p:graphicFrame>
        <p:nvGraphicFramePr>
          <p:cNvPr id="89" name="Table 88"/>
          <p:cNvGraphicFramePr>
            <a:graphicFrameLocks noGrp="1"/>
          </p:cNvGraphicFramePr>
          <p:nvPr>
            <p:custDataLst>
              <p:tags r:id="rId5"/>
            </p:custDataLst>
          </p:nvPr>
        </p:nvGraphicFramePr>
        <p:xfrm>
          <a:off x="533400" y="2209800"/>
          <a:ext cx="5940552" cy="4233638"/>
        </p:xfrm>
        <a:graphic>
          <a:graphicData uri="http://schemas.openxmlformats.org/drawingml/2006/table">
            <a:tbl>
              <a:tblPr firstRow="1" firstCol="1" bandRow="1">
                <a:tableStyleId>{8D360D96-D63B-11DF-A243-F2A3DFD72085}</a:tableStyleId>
              </a:tblPr>
              <a:tblGrid>
                <a:gridCol w="3886200"/>
                <a:gridCol w="457200"/>
                <a:gridCol w="762000"/>
                <a:gridCol w="835152"/>
              </a:tblGrid>
              <a:tr h="275243">
                <a:tc>
                  <a:txBody>
                    <a:bodyPr/>
                    <a:lstStyle/>
                    <a:p>
                      <a:endParaRPr lang="en-GB" sz="1200" dirty="0"/>
                    </a:p>
                  </a:txBody>
                  <a:tcPr marL="0" marR="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dirty="0" smtClean="0"/>
                        <a:t>Unit</a:t>
                      </a:r>
                      <a:endParaRPr lang="en-GB" sz="1400" dirty="0"/>
                    </a:p>
                  </a:txBody>
                  <a:tcPr marL="0" marR="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dirty="0" smtClean="0"/>
                        <a:t>Brazil </a:t>
                      </a:r>
                      <a:endParaRPr lang="en-GB" sz="1400" dirty="0"/>
                    </a:p>
                  </a:txBody>
                  <a:tcPr marL="0" marR="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400" dirty="0" smtClean="0"/>
                        <a:t>Mexico</a:t>
                      </a:r>
                      <a:endParaRPr lang="en-GB" sz="1400" dirty="0"/>
                    </a:p>
                  </a:txBody>
                  <a:tcPr marL="0" marR="0" anchor="ctr">
                    <a:lnL>
                      <a:noFill/>
                    </a:lnL>
                    <a:lnR>
                      <a:noFill/>
                    </a:lnR>
                    <a:lnT w="12700" cmpd="sng">
                      <a:noFill/>
                    </a:lnT>
                    <a:lnB w="12700" cmpd="sng">
                      <a:noFill/>
                    </a:lnB>
                    <a:lnTlToBr w="12700" cmpd="sng">
                      <a:noFill/>
                      <a:prstDash val="solid"/>
                    </a:lnTlToBr>
                    <a:lnBlToTr w="12700" cmpd="sng">
                      <a:noFill/>
                      <a:prstDash val="solid"/>
                    </a:lnBlToTr>
                  </a:tcPr>
                </a:tc>
              </a:tr>
              <a:tr h="275243">
                <a:tc>
                  <a:txBody>
                    <a:bodyPr/>
                    <a:lstStyle/>
                    <a:p>
                      <a:r>
                        <a:rPr lang="en-GB" sz="1400" i="1" dirty="0" smtClean="0">
                          <a:solidFill>
                            <a:schemeClr val="tx1"/>
                          </a:solidFill>
                          <a:latin typeface="+mj-lt"/>
                        </a:rPr>
                        <a:t>Total patients benefitted with</a:t>
                      </a:r>
                      <a:r>
                        <a:rPr lang="en-GB" sz="1400" i="1" baseline="0" dirty="0" smtClean="0">
                          <a:solidFill>
                            <a:schemeClr val="tx1"/>
                          </a:solidFill>
                          <a:latin typeface="+mj-lt"/>
                        </a:rPr>
                        <a:t> mHealth</a:t>
                      </a:r>
                      <a:endParaRPr lang="en-GB" sz="1400" i="1" dirty="0">
                        <a:solidFill>
                          <a:schemeClr val="tx1"/>
                        </a:solidFill>
                        <a:latin typeface="+mj-lt"/>
                      </a:endParaRPr>
                    </a:p>
                  </a:txBody>
                  <a:tcPr marL="0" marR="0" anchor="ctr">
                    <a:lnL>
                      <a:noFill/>
                    </a:lnL>
                    <a:lnR>
                      <a:noFill/>
                    </a:lnR>
                    <a:lnT w="12700" cmpd="sng">
                      <a:noFill/>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lnT>
                    <a:lnB w="12700" cmpd="sng">
                      <a:noFill/>
                      <a:prstDash val="sysDot"/>
                      <a:round/>
                      <a:headEnd type="none" w="med" len="med"/>
                      <a:tailEnd type="none" w="med" len="med"/>
                    </a:lnB>
                    <a:lnTlToBr w="12700" cmpd="sng">
                      <a:noFill/>
                      <a:prstDash val="solid"/>
                    </a:lnTlToBr>
                    <a:lnBlToTr w="12700" cmpd="sng">
                      <a:noFill/>
                      <a:prstDash val="solid"/>
                    </a:lnBlToTr>
                  </a:tcPr>
                </a:tc>
              </a:tr>
              <a:tr h="467913">
                <a:tc>
                  <a:txBody>
                    <a:bodyPr/>
                    <a:lstStyle/>
                    <a:p>
                      <a:r>
                        <a:rPr lang="en-GB" sz="1400" i="1" dirty="0" smtClean="0">
                          <a:solidFill>
                            <a:schemeClr val="tx1"/>
                          </a:solidFill>
                          <a:latin typeface="+mj-lt"/>
                        </a:rPr>
                        <a:t>Patients</a:t>
                      </a:r>
                      <a:r>
                        <a:rPr lang="en-GB" sz="1400" i="1" baseline="0" dirty="0" smtClean="0">
                          <a:solidFill>
                            <a:schemeClr val="tx1"/>
                          </a:solidFill>
                          <a:latin typeface="+mj-lt"/>
                        </a:rPr>
                        <a:t> at risk of developing or having lifestyle disorders benefitted</a:t>
                      </a:r>
                      <a:endParaRPr lang="en-GB" sz="1400" i="1" dirty="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660583">
                <a:tc>
                  <a:txBody>
                    <a:bodyPr/>
                    <a:lstStyle/>
                    <a:p>
                      <a:r>
                        <a:rPr lang="en-GB" sz="1400" i="1" baseline="0" dirty="0" smtClean="0">
                          <a:solidFill>
                            <a:schemeClr val="tx1"/>
                          </a:solidFill>
                          <a:latin typeface="+mj-lt"/>
                        </a:rPr>
                        <a:t>Patients that can reduce risk or severity  of chronic diseases by improving their lifestyle</a:t>
                      </a:r>
                      <a:endParaRPr lang="en-GB" sz="1400" i="1" dirty="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467913">
                <a:tc>
                  <a:txBody>
                    <a:bodyPr/>
                    <a:lstStyle/>
                    <a:p>
                      <a:r>
                        <a:rPr lang="en-GB" sz="1400" i="1" dirty="0" smtClean="0">
                          <a:solidFill>
                            <a:schemeClr val="tx1"/>
                          </a:solidFill>
                          <a:latin typeface="+mj-lt"/>
                        </a:rPr>
                        <a:t>Population </a:t>
                      </a:r>
                      <a:r>
                        <a:rPr lang="en-GB" sz="1400" i="1" baseline="0" dirty="0" smtClean="0">
                          <a:solidFill>
                            <a:schemeClr val="tx1"/>
                          </a:solidFill>
                          <a:latin typeface="+mj-lt"/>
                        </a:rPr>
                        <a:t>diagnosed for chronic diseases earlier</a:t>
                      </a:r>
                      <a:endParaRPr lang="en-GB" sz="1400" i="1" dirty="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467913">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sz="1400" i="1" dirty="0" smtClean="0">
                          <a:solidFill>
                            <a:schemeClr val="tx1"/>
                          </a:solidFill>
                          <a:latin typeface="+mj-lt"/>
                        </a:rPr>
                        <a:t>Chronic patients benefitted from</a:t>
                      </a:r>
                      <a:r>
                        <a:rPr lang="en-GB" sz="1400" i="1" baseline="0" dirty="0" smtClean="0">
                          <a:solidFill>
                            <a:schemeClr val="tx1"/>
                          </a:solidFill>
                          <a:latin typeface="+mj-lt"/>
                        </a:rPr>
                        <a:t> remote </a:t>
                      </a:r>
                      <a:r>
                        <a:rPr lang="en-GB" sz="1400" i="1" dirty="0" smtClean="0">
                          <a:solidFill>
                            <a:schemeClr val="tx1"/>
                          </a:solidFill>
                          <a:latin typeface="+mj-lt"/>
                        </a:rPr>
                        <a:t>treatment and monitoring</a:t>
                      </a: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152400">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endParaRPr lang="en-GB" sz="200" i="1" dirty="0" smtClean="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2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2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2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362678">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sz="1400" i="1" dirty="0" smtClean="0">
                          <a:solidFill>
                            <a:schemeClr val="tx1"/>
                          </a:solidFill>
                          <a:latin typeface="+mj-lt"/>
                        </a:rPr>
                        <a:t>Days</a:t>
                      </a:r>
                      <a:r>
                        <a:rPr lang="en-GB" sz="1400" i="1" baseline="0" dirty="0" smtClean="0">
                          <a:solidFill>
                            <a:schemeClr val="tx1"/>
                          </a:solidFill>
                          <a:latin typeface="+mj-lt"/>
                        </a:rPr>
                        <a:t> of hospitalisation avoided or saved</a:t>
                      </a:r>
                      <a:endParaRPr lang="en-GB" sz="1400" i="1" dirty="0" smtClean="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mn</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275243">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sz="1400" i="1" dirty="0" smtClean="0">
                          <a:solidFill>
                            <a:schemeClr val="tx1"/>
                          </a:solidFill>
                          <a:latin typeface="+mj-lt"/>
                        </a:rPr>
                        <a:t>Life years added</a:t>
                      </a: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‘000</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r h="467913">
                <a:tc>
                  <a:txBody>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sz="1400" i="1" dirty="0" smtClean="0">
                          <a:solidFill>
                            <a:schemeClr val="tx1"/>
                          </a:solidFill>
                          <a:latin typeface="+mj-lt"/>
                        </a:rPr>
                        <a:t>Lives</a:t>
                      </a:r>
                      <a:r>
                        <a:rPr lang="en-GB" sz="1400" i="1" baseline="0" dirty="0" smtClean="0">
                          <a:solidFill>
                            <a:schemeClr val="tx1"/>
                          </a:solidFill>
                          <a:latin typeface="+mj-lt"/>
                        </a:rPr>
                        <a:t> saved due to improved emergency response and disease avoidance </a:t>
                      </a:r>
                      <a:endParaRPr lang="en-GB" sz="1400" i="1" dirty="0" smtClean="0">
                        <a:solidFill>
                          <a:schemeClr val="tx1"/>
                        </a:solidFill>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latin typeface="+mj-lt"/>
                        </a:rPr>
                        <a:t>‘000</a:t>
                      </a:r>
                      <a:endParaRPr lang="en-GB" sz="1400" dirty="0">
                        <a:latin typeface="+mj-lt"/>
                      </a:endParaRPr>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endParaRPr lang="en-GB" sz="1400" dirty="0"/>
                    </a:p>
                  </a:txBody>
                  <a:tcPr marL="0" marR="0" anchor="ctr">
                    <a:lnL>
                      <a:noFill/>
                    </a:lnL>
                    <a:lnR>
                      <a:noFill/>
                    </a:lnR>
                    <a:lnT w="12700" cmpd="sng">
                      <a:noFill/>
                      <a:prstDash val="sysDot"/>
                      <a:round/>
                      <a:headEnd type="none" w="med" len="med"/>
                      <a:tailEnd type="none" w="med" len="med"/>
                    </a:lnT>
                    <a:lnB w="12700" cmpd="sng">
                      <a:noFill/>
                      <a:prstDash val="sysDot"/>
                      <a:round/>
                      <a:headEnd type="none" w="med" len="med"/>
                      <a:tailEnd type="none" w="med" len="med"/>
                    </a:lnB>
                    <a:lnTlToBr w="12700" cmpd="sng">
                      <a:noFill/>
                      <a:prstDash val="solid"/>
                    </a:lnTlToBr>
                    <a:lnBlToTr w="12700" cmpd="sng">
                      <a:noFill/>
                      <a:prstDash val="solid"/>
                    </a:lnBlToTr>
                  </a:tcPr>
                </a:tc>
              </a:tr>
            </a:tbl>
          </a:graphicData>
        </a:graphic>
      </p:graphicFrame>
      <p:sp>
        <p:nvSpPr>
          <p:cNvPr id="90" name="Rectangle 89"/>
          <p:cNvSpPr/>
          <p:nvPr/>
        </p:nvSpPr>
        <p:spPr>
          <a:xfrm>
            <a:off x="4922520" y="2556043"/>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45.7</a:t>
            </a:r>
            <a:endParaRPr lang="en-GB" sz="1050" b="1" i="1" noProof="0" dirty="0" smtClean="0">
              <a:solidFill>
                <a:schemeClr val="bg2"/>
              </a:solidFill>
              <a:latin typeface="+mj-lt"/>
            </a:endParaRPr>
          </a:p>
        </p:txBody>
      </p:sp>
      <p:sp>
        <p:nvSpPr>
          <p:cNvPr id="91" name="Rectangle 90"/>
          <p:cNvSpPr/>
          <p:nvPr/>
        </p:nvSpPr>
        <p:spPr>
          <a:xfrm>
            <a:off x="5743895" y="2544168"/>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18.7</a:t>
            </a:r>
          </a:p>
        </p:txBody>
      </p:sp>
      <p:sp>
        <p:nvSpPr>
          <p:cNvPr id="92" name="Rectangle 91"/>
          <p:cNvSpPr/>
          <p:nvPr/>
        </p:nvSpPr>
        <p:spPr>
          <a:xfrm>
            <a:off x="4922520" y="2950691"/>
            <a:ext cx="640080" cy="274320"/>
          </a:xfrm>
          <a:prstGeom prst="rect">
            <a:avLst/>
          </a:prstGeom>
          <a:solidFill>
            <a:schemeClr val="accent2"/>
          </a:solidFill>
          <a:ln w="25400">
            <a:solidFill>
              <a:schemeClr val="accent2"/>
            </a:solidFill>
          </a:ln>
        </p:spPr>
        <p:txBody>
          <a:bodyPr vert="horz" wrap="none" lIns="0" tIns="0" rIns="0" bIns="0" rtlCol="0" anchor="ctr">
            <a:noAutofit/>
          </a:bodyPr>
          <a:lstStyle/>
          <a:p>
            <a:pPr algn="ctr"/>
            <a:r>
              <a:rPr lang="en-GB" sz="1600" b="1" i="1" dirty="0" smtClean="0">
                <a:solidFill>
                  <a:schemeClr val="bg2"/>
                </a:solidFill>
                <a:latin typeface="+mj-lt"/>
              </a:rPr>
              <a:t>25.1</a:t>
            </a:r>
            <a:endParaRPr lang="en-GB" sz="1600" b="1" i="1" noProof="0" dirty="0" smtClean="0">
              <a:solidFill>
                <a:schemeClr val="bg2"/>
              </a:solidFill>
              <a:latin typeface="+mj-lt"/>
            </a:endParaRPr>
          </a:p>
        </p:txBody>
      </p:sp>
      <p:sp>
        <p:nvSpPr>
          <p:cNvPr id="93" name="Rectangle 92"/>
          <p:cNvSpPr/>
          <p:nvPr/>
        </p:nvSpPr>
        <p:spPr>
          <a:xfrm>
            <a:off x="5755770" y="2938816"/>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11.0</a:t>
            </a:r>
          </a:p>
        </p:txBody>
      </p:sp>
      <p:sp>
        <p:nvSpPr>
          <p:cNvPr id="94" name="Rectangle 93"/>
          <p:cNvSpPr/>
          <p:nvPr/>
        </p:nvSpPr>
        <p:spPr>
          <a:xfrm>
            <a:off x="4902323" y="3549328"/>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15.6</a:t>
            </a:r>
          </a:p>
        </p:txBody>
      </p:sp>
      <p:sp>
        <p:nvSpPr>
          <p:cNvPr id="95" name="Rectangle 94"/>
          <p:cNvSpPr/>
          <p:nvPr/>
        </p:nvSpPr>
        <p:spPr>
          <a:xfrm>
            <a:off x="5755770" y="3537453"/>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5.5</a:t>
            </a:r>
            <a:endParaRPr lang="en-GB" sz="1600" b="1" i="1" noProof="0" dirty="0" smtClean="0">
              <a:solidFill>
                <a:schemeClr val="bg2"/>
              </a:solidFill>
              <a:latin typeface="+mj-lt"/>
            </a:endParaRPr>
          </a:p>
        </p:txBody>
      </p:sp>
      <p:sp>
        <p:nvSpPr>
          <p:cNvPr id="96" name="Rectangle 95"/>
          <p:cNvSpPr/>
          <p:nvPr/>
        </p:nvSpPr>
        <p:spPr>
          <a:xfrm>
            <a:off x="4902323" y="4163885"/>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1.5</a:t>
            </a:r>
            <a:endParaRPr lang="en-GB" sz="1600" b="1" i="1" noProof="0" dirty="0" smtClean="0">
              <a:solidFill>
                <a:schemeClr val="bg2"/>
              </a:solidFill>
              <a:latin typeface="+mj-lt"/>
            </a:endParaRPr>
          </a:p>
        </p:txBody>
      </p:sp>
      <p:sp>
        <p:nvSpPr>
          <p:cNvPr id="97" name="Rectangle 96"/>
          <p:cNvSpPr/>
          <p:nvPr/>
        </p:nvSpPr>
        <p:spPr>
          <a:xfrm>
            <a:off x="5755770" y="4152010"/>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0.5</a:t>
            </a:r>
          </a:p>
        </p:txBody>
      </p:sp>
      <p:sp>
        <p:nvSpPr>
          <p:cNvPr id="98" name="Rectangle 97"/>
          <p:cNvSpPr/>
          <p:nvPr/>
        </p:nvSpPr>
        <p:spPr>
          <a:xfrm>
            <a:off x="4902323" y="4678680"/>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3.2</a:t>
            </a:r>
          </a:p>
        </p:txBody>
      </p:sp>
      <p:sp>
        <p:nvSpPr>
          <p:cNvPr id="99" name="Rectangle 98"/>
          <p:cNvSpPr/>
          <p:nvPr/>
        </p:nvSpPr>
        <p:spPr>
          <a:xfrm>
            <a:off x="5755770" y="4666805"/>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1.6</a:t>
            </a:r>
          </a:p>
        </p:txBody>
      </p:sp>
      <p:sp>
        <p:nvSpPr>
          <p:cNvPr id="100" name="Rectangle 99"/>
          <p:cNvSpPr/>
          <p:nvPr/>
        </p:nvSpPr>
        <p:spPr>
          <a:xfrm>
            <a:off x="4902323" y="5291283"/>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1.2</a:t>
            </a:r>
            <a:endParaRPr lang="en-GB" sz="1600" b="1" i="1" noProof="0" dirty="0" smtClean="0">
              <a:solidFill>
                <a:schemeClr val="bg2"/>
              </a:solidFill>
              <a:latin typeface="+mj-lt"/>
            </a:endParaRPr>
          </a:p>
        </p:txBody>
      </p:sp>
      <p:sp>
        <p:nvSpPr>
          <p:cNvPr id="101" name="Rectangle 100"/>
          <p:cNvSpPr/>
          <p:nvPr/>
        </p:nvSpPr>
        <p:spPr>
          <a:xfrm>
            <a:off x="5755770" y="5279408"/>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noProof="0" dirty="0" smtClean="0">
                <a:solidFill>
                  <a:schemeClr val="bg2"/>
                </a:solidFill>
                <a:latin typeface="+mj-lt"/>
              </a:rPr>
              <a:t>0.4</a:t>
            </a:r>
          </a:p>
        </p:txBody>
      </p:sp>
      <p:sp>
        <p:nvSpPr>
          <p:cNvPr id="102" name="Rectangle 101"/>
          <p:cNvSpPr/>
          <p:nvPr/>
        </p:nvSpPr>
        <p:spPr>
          <a:xfrm>
            <a:off x="4902323" y="5666595"/>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12.8</a:t>
            </a:r>
            <a:endParaRPr lang="en-GB" sz="1600" b="1" i="1" noProof="0" dirty="0" smtClean="0">
              <a:solidFill>
                <a:schemeClr val="bg2"/>
              </a:solidFill>
              <a:latin typeface="+mj-lt"/>
            </a:endParaRPr>
          </a:p>
        </p:txBody>
      </p:sp>
      <p:sp>
        <p:nvSpPr>
          <p:cNvPr id="103" name="Rectangle 102"/>
          <p:cNvSpPr/>
          <p:nvPr/>
        </p:nvSpPr>
        <p:spPr>
          <a:xfrm>
            <a:off x="5755770" y="5654720"/>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10.4</a:t>
            </a:r>
            <a:endParaRPr lang="en-GB" sz="1600" b="1" i="1" noProof="0" dirty="0" smtClean="0">
              <a:solidFill>
                <a:schemeClr val="bg2"/>
              </a:solidFill>
              <a:latin typeface="+mj-lt"/>
            </a:endParaRPr>
          </a:p>
        </p:txBody>
      </p:sp>
      <p:sp>
        <p:nvSpPr>
          <p:cNvPr id="104" name="Rectangle 103"/>
          <p:cNvSpPr/>
          <p:nvPr/>
        </p:nvSpPr>
        <p:spPr>
          <a:xfrm>
            <a:off x="4902323" y="6069203"/>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5.9</a:t>
            </a:r>
            <a:endParaRPr lang="en-GB" sz="1600" b="1" i="1" noProof="0" dirty="0" smtClean="0">
              <a:solidFill>
                <a:schemeClr val="bg2"/>
              </a:solidFill>
              <a:latin typeface="+mj-lt"/>
            </a:endParaRPr>
          </a:p>
        </p:txBody>
      </p:sp>
      <p:sp>
        <p:nvSpPr>
          <p:cNvPr id="105" name="Rectangle 104"/>
          <p:cNvSpPr/>
          <p:nvPr/>
        </p:nvSpPr>
        <p:spPr>
          <a:xfrm>
            <a:off x="5755770" y="6057328"/>
            <a:ext cx="640080" cy="274320"/>
          </a:xfrm>
          <a:prstGeom prst="rect">
            <a:avLst/>
          </a:prstGeom>
          <a:solidFill>
            <a:schemeClr val="accent2"/>
          </a:solidFill>
          <a:ln w="25400">
            <a:noFill/>
          </a:ln>
        </p:spPr>
        <p:txBody>
          <a:bodyPr vert="horz" wrap="none" lIns="0" tIns="0" rIns="0" bIns="0" rtlCol="0" anchor="ctr">
            <a:noAutofit/>
          </a:bodyPr>
          <a:lstStyle/>
          <a:p>
            <a:pPr algn="ctr"/>
            <a:r>
              <a:rPr lang="en-GB" sz="1600" b="1" i="1" dirty="0" smtClean="0">
                <a:solidFill>
                  <a:schemeClr val="bg2"/>
                </a:solidFill>
                <a:latin typeface="+mj-lt"/>
              </a:rPr>
              <a:t>9.6</a:t>
            </a:r>
            <a:endParaRPr lang="en-GB" sz="1600" b="1" i="1" noProof="0" dirty="0" smtClean="0">
              <a:solidFill>
                <a:schemeClr val="bg2"/>
              </a:solidFill>
              <a:latin typeface="+mj-lt"/>
            </a:endParaRPr>
          </a:p>
        </p:txBody>
      </p:sp>
      <p:sp>
        <p:nvSpPr>
          <p:cNvPr id="106" name="TextBox 105"/>
          <p:cNvSpPr txBox="1"/>
          <p:nvPr/>
        </p:nvSpPr>
        <p:spPr>
          <a:xfrm>
            <a:off x="533400" y="6525904"/>
            <a:ext cx="6477000" cy="615553"/>
          </a:xfrm>
          <a:prstGeom prst="rect">
            <a:avLst/>
          </a:prstGeom>
          <a:noFill/>
        </p:spPr>
        <p:txBody>
          <a:bodyPr wrap="square" lIns="0" tIns="0" rIns="0" bIns="0" rtlCol="0">
            <a:spAutoFit/>
          </a:bodyPr>
          <a:lstStyle/>
          <a:p>
            <a:pPr indent="-274320"/>
            <a:r>
              <a:rPr lang="en-GB" sz="800" dirty="0" smtClean="0">
                <a:cs typeface="Arial" pitchFamily="34" charset="0"/>
              </a:rPr>
              <a:t>Benefitted population has been calculated across wellness, prevention, diagnosis, treatment compliance and remote monitoring               categories and overall population has been aggregated</a:t>
            </a:r>
          </a:p>
          <a:p>
            <a:pPr indent="-274320"/>
            <a:r>
              <a:rPr lang="en-GB" sz="800" dirty="0" smtClean="0">
                <a:cs typeface="Arial" pitchFamily="34" charset="0"/>
              </a:rPr>
              <a:t>Total population suffering with just lifestyle condition and not chronic diseases has been calculated by adding obese, smokers and hypertensive population together</a:t>
            </a:r>
          </a:p>
          <a:p>
            <a:pPr indent="-274320"/>
            <a:r>
              <a:rPr lang="en-GB" sz="800" dirty="0" smtClean="0">
                <a:cs typeface="Arial" pitchFamily="34" charset="0"/>
              </a:rPr>
              <a:t>For patients suffering from chronic conditions or at risk of developing them, the overlap for various lifestyle disorders has been accounted for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531976" y="3763368"/>
            <a:ext cx="8961120" cy="1554480"/>
          </a:xfrm>
          <a:prstGeom prst="rect">
            <a:avLst/>
          </a:prstGeom>
          <a:solidFill>
            <a:schemeClr val="accent4">
              <a:lumMod val="20000"/>
              <a:lumOff val="80000"/>
            </a:schemeClr>
          </a:solidFill>
          <a:ln w="25400">
            <a:solidFill>
              <a:schemeClr val="accent4">
                <a:lumMod val="20000"/>
                <a:lumOff val="80000"/>
              </a:schemeClr>
            </a:solidFill>
          </a:ln>
        </p:spPr>
        <p:txBody>
          <a:bodyPr vert="horz" wrap="square" lIns="91440" tIns="45720" rIns="91440" bIns="45720" rtlCol="0" anchor="ctr">
            <a:noAutofit/>
          </a:bodyPr>
          <a:lstStyle/>
          <a:p>
            <a:pPr algn="ctr"/>
            <a:endParaRPr lang="en-GB" noProof="0" dirty="0" smtClean="0"/>
          </a:p>
        </p:txBody>
      </p:sp>
      <p:sp>
        <p:nvSpPr>
          <p:cNvPr id="64" name="Rectangle 63"/>
          <p:cNvSpPr/>
          <p:nvPr/>
        </p:nvSpPr>
        <p:spPr>
          <a:xfrm>
            <a:off x="535642" y="2086968"/>
            <a:ext cx="8961120" cy="1673352"/>
          </a:xfrm>
          <a:prstGeom prst="rect">
            <a:avLst/>
          </a:prstGeom>
          <a:solidFill>
            <a:schemeClr val="accent2">
              <a:lumMod val="20000"/>
              <a:lumOff val="80000"/>
            </a:schemeClr>
          </a:solidFill>
          <a:ln w="25400">
            <a:solidFill>
              <a:schemeClr val="accent2">
                <a:lumMod val="20000"/>
                <a:lumOff val="80000"/>
              </a:schemeClr>
            </a:solidFill>
          </a:ln>
        </p:spPr>
        <p:txBody>
          <a:bodyPr vert="horz" wrap="square" lIns="91440" tIns="45720" rIns="91440" bIns="45720" rtlCol="0" anchor="ctr">
            <a:noAutofit/>
          </a:bodyPr>
          <a:lstStyle/>
          <a:p>
            <a:pPr algn="ctr"/>
            <a:endParaRPr lang="en-GB" noProof="0" dirty="0" smtClean="0"/>
          </a:p>
        </p:txBody>
      </p:sp>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E</a:t>
            </a:r>
            <a:r>
              <a:rPr lang="en-GB" sz="2000" baseline="0" dirty="0" smtClean="0"/>
              <a:t>nhanced</a:t>
            </a:r>
            <a:r>
              <a:rPr lang="en-GB" sz="2000" dirty="0" smtClean="0"/>
              <a:t> quality of life can improve productivity, raising the GDPs of Mexico and Brazil by </a:t>
            </a:r>
            <a:r>
              <a:rPr lang="en-GB" sz="2000" baseline="0" dirty="0" smtClean="0"/>
              <a:t>USD </a:t>
            </a:r>
            <a:r>
              <a:rPr lang="en-GB" sz="2000" dirty="0" smtClean="0"/>
              <a:t>8.4</a:t>
            </a:r>
            <a:r>
              <a:rPr lang="en-GB" sz="2000" baseline="0" dirty="0" smtClean="0"/>
              <a:t>Bn and USD</a:t>
            </a:r>
            <a:r>
              <a:rPr lang="en-GB" sz="2000" dirty="0" smtClean="0"/>
              <a:t> 4.5Bn in 2017</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445496"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7</a:t>
            </a:r>
            <a:endParaRPr lang="en-GB" sz="1100" dirty="0" smtClean="0">
              <a:latin typeface="+mn-lt"/>
            </a:endParaRPr>
          </a:p>
        </p:txBody>
      </p:sp>
      <p:sp>
        <p:nvSpPr>
          <p:cNvPr id="54" name="Rectangle 53"/>
          <p:cNvSpPr/>
          <p:nvPr/>
        </p:nvSpPr>
        <p:spPr>
          <a:xfrm>
            <a:off x="525440" y="5363566"/>
            <a:ext cx="8961120" cy="1508760"/>
          </a:xfrm>
          <a:prstGeom prst="rect">
            <a:avLst/>
          </a:prstGeom>
          <a:solidFill>
            <a:schemeClr val="accent2">
              <a:lumMod val="20000"/>
              <a:lumOff val="80000"/>
            </a:schemeClr>
          </a:solidFill>
          <a:ln w="9525">
            <a:solidFill>
              <a:schemeClr val="accent1"/>
            </a:solidFill>
          </a:ln>
        </p:spPr>
        <p:txBody>
          <a:bodyPr vert="horz" wrap="square" lIns="91440" tIns="45720" rIns="91440" bIns="45720" rtlCol="0" anchor="t">
            <a:noAutofit/>
          </a:bodyPr>
          <a:lstStyle/>
          <a:p>
            <a:pPr marL="236538" indent="-236538">
              <a:spcAft>
                <a:spcPts val="600"/>
              </a:spcAft>
              <a:buFont typeface="Arial" pitchFamily="34" charset="0"/>
              <a:buChar char="•"/>
              <a:tabLst>
                <a:tab pos="236538" algn="l"/>
              </a:tabLst>
            </a:pPr>
            <a:r>
              <a:rPr lang="en-GB" sz="1400" dirty="0" smtClean="0">
                <a:latin typeface="+mj-lt"/>
              </a:rPr>
              <a:t>0.24 </a:t>
            </a:r>
            <a:r>
              <a:rPr lang="en-GB" sz="1400" dirty="0" err="1" smtClean="0">
                <a:latin typeface="+mj-lt"/>
              </a:rPr>
              <a:t>mn</a:t>
            </a:r>
            <a:r>
              <a:rPr lang="en-GB" sz="1400" dirty="0" smtClean="0">
                <a:latin typeface="+mj-lt"/>
              </a:rPr>
              <a:t> chronic patients in Brazil and Mexico could successfully reduce severity of their chronic diseases by using </a:t>
            </a:r>
            <a:r>
              <a:rPr lang="en-GB" sz="1400" dirty="0" err="1" smtClean="0">
                <a:latin typeface="+mj-lt"/>
              </a:rPr>
              <a:t>mHealth</a:t>
            </a:r>
            <a:r>
              <a:rPr lang="en-GB" sz="1400" dirty="0" smtClean="0">
                <a:latin typeface="+mj-lt"/>
              </a:rPr>
              <a:t> solutions to manage them. As a result, they could avoid early retirement and earn more</a:t>
            </a:r>
          </a:p>
          <a:p>
            <a:pPr marL="236538" indent="-236538">
              <a:spcAft>
                <a:spcPts val="600"/>
              </a:spcAft>
              <a:buFont typeface="Arial" pitchFamily="34" charset="0"/>
              <a:buChar char="•"/>
              <a:tabLst>
                <a:tab pos="236538" algn="l"/>
              </a:tabLst>
            </a:pPr>
            <a:r>
              <a:rPr lang="en-GB" sz="1400" dirty="0" smtClean="0">
                <a:latin typeface="+mj-lt"/>
              </a:rPr>
              <a:t>2 mn people at high risk of developing chronic diseases could stay healthier by using </a:t>
            </a:r>
            <a:r>
              <a:rPr lang="en-GB" sz="1400" dirty="0" err="1" smtClean="0">
                <a:latin typeface="+mj-lt"/>
              </a:rPr>
              <a:t>mHealth</a:t>
            </a:r>
            <a:r>
              <a:rPr lang="en-GB" sz="1400" dirty="0" smtClean="0">
                <a:latin typeface="+mj-lt"/>
              </a:rPr>
              <a:t> solutions and, hence, earn more by avoiding unpaid absenteeism</a:t>
            </a:r>
            <a:endParaRPr lang="en-GB" sz="1400" b="1" dirty="0" smtClean="0">
              <a:solidFill>
                <a:srgbClr val="FF0000"/>
              </a:solidFill>
              <a:latin typeface="+mj-lt"/>
            </a:endParaRPr>
          </a:p>
          <a:p>
            <a:pPr marL="236538" indent="-236538">
              <a:spcAft>
                <a:spcPts val="600"/>
              </a:spcAft>
              <a:buFont typeface="Arial" pitchFamily="34" charset="0"/>
              <a:buChar char="•"/>
              <a:tabLst>
                <a:tab pos="236538" algn="l"/>
              </a:tabLst>
            </a:pPr>
            <a:r>
              <a:rPr lang="en-GB" sz="1400" dirty="0" smtClean="0">
                <a:latin typeface="+mj-lt"/>
              </a:rPr>
              <a:t>Governments in Brazil and Mexico can collect a further1.5 bn USD and 2.4 bn USD in taxes on additional earnings</a:t>
            </a:r>
            <a:endParaRPr lang="en-GB" sz="1400" noProof="0" dirty="0" smtClean="0">
              <a:latin typeface="+mj-lt"/>
            </a:endParaRPr>
          </a:p>
        </p:txBody>
      </p:sp>
      <p:graphicFrame>
        <p:nvGraphicFramePr>
          <p:cNvPr id="55" name="Content Placeholder 53"/>
          <p:cNvGraphicFramePr>
            <a:graphicFrameLocks/>
          </p:cNvGraphicFramePr>
          <p:nvPr/>
        </p:nvGraphicFramePr>
        <p:xfrm>
          <a:off x="3707279" y="2391768"/>
          <a:ext cx="3285298" cy="14630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7" name="Chart 56"/>
          <p:cNvGraphicFramePr/>
          <p:nvPr/>
        </p:nvGraphicFramePr>
        <p:xfrm>
          <a:off x="6869746" y="2300328"/>
          <a:ext cx="2497203" cy="1554480"/>
        </p:xfrm>
        <a:graphic>
          <a:graphicData uri="http://schemas.openxmlformats.org/drawingml/2006/chart">
            <c:chart xmlns:c="http://schemas.openxmlformats.org/drawingml/2006/chart" xmlns:r="http://schemas.openxmlformats.org/officeDocument/2006/relationships" r:id="rId9"/>
          </a:graphicData>
        </a:graphic>
      </p:graphicFrame>
      <p:sp>
        <p:nvSpPr>
          <p:cNvPr id="59" name="TextBox 58"/>
          <p:cNvSpPr txBox="1"/>
          <p:nvPr/>
        </p:nvSpPr>
        <p:spPr>
          <a:xfrm>
            <a:off x="7100248" y="2137903"/>
            <a:ext cx="2194560" cy="553998"/>
          </a:xfrm>
          <a:prstGeom prst="rect">
            <a:avLst/>
          </a:prstGeom>
          <a:noFill/>
        </p:spPr>
        <p:txBody>
          <a:bodyPr wrap="square" lIns="0" tIns="0" rIns="0" bIns="0" rtlCol="0">
            <a:spAutoFit/>
          </a:bodyPr>
          <a:lstStyle/>
          <a:p>
            <a:pPr indent="-274320"/>
            <a:r>
              <a:rPr lang="en-GB" sz="1200" b="1" i="1" dirty="0" smtClean="0">
                <a:latin typeface="+mj-lt"/>
              </a:rPr>
              <a:t>Further USD 4.5Bn added to GDP </a:t>
            </a:r>
          </a:p>
          <a:p>
            <a:pPr indent="-274320"/>
            <a:endParaRPr lang="en-GB" sz="1200" b="1" i="1" dirty="0" smtClean="0">
              <a:latin typeface="+mj-lt"/>
              <a:cs typeface="Arial" pitchFamily="34" charset="0"/>
            </a:endParaRPr>
          </a:p>
        </p:txBody>
      </p:sp>
      <p:sp>
        <p:nvSpPr>
          <p:cNvPr id="60" name="TextBox 59"/>
          <p:cNvSpPr txBox="1"/>
          <p:nvPr/>
        </p:nvSpPr>
        <p:spPr>
          <a:xfrm>
            <a:off x="3707279" y="2090016"/>
            <a:ext cx="3183537" cy="553998"/>
          </a:xfrm>
          <a:prstGeom prst="rect">
            <a:avLst/>
          </a:prstGeom>
          <a:noFill/>
        </p:spPr>
        <p:txBody>
          <a:bodyPr wrap="square" lIns="0" tIns="0" rIns="0" bIns="0" rtlCol="0">
            <a:spAutoFit/>
          </a:bodyPr>
          <a:lstStyle/>
          <a:p>
            <a:pPr indent="-274320"/>
            <a:r>
              <a:rPr lang="en-GB" sz="1200" b="1" i="1" dirty="0" smtClean="0">
                <a:latin typeface="+mj-lt"/>
              </a:rPr>
              <a:t>Extending professional lives for citizens by adding work hours (millions)</a:t>
            </a:r>
          </a:p>
          <a:p>
            <a:pPr indent="-274320"/>
            <a:endParaRPr lang="en-GB" sz="1200" b="1" i="1" dirty="0" smtClean="0">
              <a:latin typeface="+mj-lt"/>
              <a:cs typeface="Arial" pitchFamily="34" charset="0"/>
            </a:endParaRPr>
          </a:p>
        </p:txBody>
      </p:sp>
      <p:graphicFrame>
        <p:nvGraphicFramePr>
          <p:cNvPr id="70" name="Chart 69"/>
          <p:cNvGraphicFramePr/>
          <p:nvPr/>
        </p:nvGraphicFramePr>
        <p:xfrm>
          <a:off x="6869746" y="3854808"/>
          <a:ext cx="2563814" cy="1754716"/>
        </p:xfrm>
        <a:graphic>
          <a:graphicData uri="http://schemas.openxmlformats.org/drawingml/2006/chart">
            <c:chart xmlns:c="http://schemas.openxmlformats.org/drawingml/2006/chart" xmlns:r="http://schemas.openxmlformats.org/officeDocument/2006/relationships" r:id="rId10"/>
          </a:graphicData>
        </a:graphic>
      </p:graphicFrame>
      <p:sp>
        <p:nvSpPr>
          <p:cNvPr id="67" name="TextBox 66"/>
          <p:cNvSpPr txBox="1"/>
          <p:nvPr/>
        </p:nvSpPr>
        <p:spPr>
          <a:xfrm>
            <a:off x="595952" y="2090016"/>
            <a:ext cx="1143000" cy="246221"/>
          </a:xfrm>
          <a:prstGeom prst="rect">
            <a:avLst/>
          </a:prstGeom>
          <a:noFill/>
        </p:spPr>
        <p:txBody>
          <a:bodyPr wrap="square" lIns="0" tIns="0" rIns="0" bIns="0" rtlCol="0">
            <a:spAutoFit/>
          </a:bodyPr>
          <a:lstStyle/>
          <a:p>
            <a:pPr indent="-274320"/>
            <a:r>
              <a:rPr lang="en-GB" sz="1600" b="1" dirty="0" smtClean="0">
                <a:latin typeface="Georgia" pitchFamily="18" charset="0"/>
                <a:cs typeface="Arial" pitchFamily="34" charset="0"/>
              </a:rPr>
              <a:t>Brazil</a:t>
            </a:r>
          </a:p>
        </p:txBody>
      </p:sp>
      <p:sp>
        <p:nvSpPr>
          <p:cNvPr id="72" name="TextBox 71"/>
          <p:cNvSpPr txBox="1"/>
          <p:nvPr/>
        </p:nvSpPr>
        <p:spPr>
          <a:xfrm>
            <a:off x="595952" y="3763368"/>
            <a:ext cx="1143000" cy="246221"/>
          </a:xfrm>
          <a:prstGeom prst="rect">
            <a:avLst/>
          </a:prstGeom>
          <a:noFill/>
        </p:spPr>
        <p:txBody>
          <a:bodyPr wrap="square" lIns="0" tIns="0" rIns="0" bIns="0" rtlCol="0">
            <a:spAutoFit/>
          </a:bodyPr>
          <a:lstStyle/>
          <a:p>
            <a:pPr indent="-274320"/>
            <a:r>
              <a:rPr lang="en-GB" sz="1600" b="1" dirty="0" smtClean="0">
                <a:latin typeface="Georgia" pitchFamily="18" charset="0"/>
                <a:cs typeface="Arial" pitchFamily="34" charset="0"/>
              </a:rPr>
              <a:t>Mexico</a:t>
            </a:r>
          </a:p>
        </p:txBody>
      </p:sp>
      <p:sp>
        <p:nvSpPr>
          <p:cNvPr id="68" name="TextBox 67"/>
          <p:cNvSpPr txBox="1"/>
          <p:nvPr/>
        </p:nvSpPr>
        <p:spPr>
          <a:xfrm>
            <a:off x="7103296" y="3800655"/>
            <a:ext cx="2185638" cy="369332"/>
          </a:xfrm>
          <a:prstGeom prst="rect">
            <a:avLst/>
          </a:prstGeom>
          <a:noFill/>
        </p:spPr>
        <p:txBody>
          <a:bodyPr wrap="square" lIns="0" tIns="0" rIns="0" bIns="0" rtlCol="0">
            <a:spAutoFit/>
          </a:bodyPr>
          <a:lstStyle/>
          <a:p>
            <a:pPr indent="-274320"/>
            <a:r>
              <a:rPr lang="en-GB" sz="1200" b="1" i="1" dirty="0" smtClean="0">
                <a:latin typeface="+mj-lt"/>
              </a:rPr>
              <a:t>Further USD 8.4Bn added to GDP </a:t>
            </a:r>
          </a:p>
        </p:txBody>
      </p:sp>
      <p:graphicFrame>
        <p:nvGraphicFramePr>
          <p:cNvPr id="69" name="Content Placeholder 53"/>
          <p:cNvGraphicFramePr>
            <a:graphicFrameLocks/>
          </p:cNvGraphicFramePr>
          <p:nvPr/>
        </p:nvGraphicFramePr>
        <p:xfrm>
          <a:off x="3707279" y="3854808"/>
          <a:ext cx="3285298" cy="1463040"/>
        </p:xfrm>
        <a:graphic>
          <a:graphicData uri="http://schemas.openxmlformats.org/drawingml/2006/chart">
            <c:chart xmlns:c="http://schemas.openxmlformats.org/drawingml/2006/chart" xmlns:r="http://schemas.openxmlformats.org/officeDocument/2006/relationships" r:id="rId11"/>
          </a:graphicData>
        </a:graphic>
      </p:graphicFrame>
      <p:sp>
        <p:nvSpPr>
          <p:cNvPr id="71" name="Oval 70"/>
          <p:cNvSpPr/>
          <p:nvPr/>
        </p:nvSpPr>
        <p:spPr>
          <a:xfrm>
            <a:off x="883920" y="2869896"/>
            <a:ext cx="640080" cy="640080"/>
          </a:xfrm>
          <a:prstGeom prst="ellipse">
            <a:avLst/>
          </a:prstGeom>
          <a:solidFill>
            <a:schemeClr val="accent1"/>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600" b="1" i="1" dirty="0" smtClean="0">
                <a:solidFill>
                  <a:schemeClr val="bg2"/>
                </a:solidFill>
                <a:latin typeface="+mj-lt"/>
              </a:rPr>
              <a:t>97</a:t>
            </a:r>
            <a:endParaRPr lang="en-GB" sz="700" b="1" i="1" noProof="0" dirty="0" smtClean="0">
              <a:solidFill>
                <a:schemeClr val="bg2"/>
              </a:solidFill>
              <a:latin typeface="+mj-lt"/>
            </a:endParaRPr>
          </a:p>
        </p:txBody>
      </p:sp>
      <p:sp>
        <p:nvSpPr>
          <p:cNvPr id="73" name="Oval 72"/>
          <p:cNvSpPr/>
          <p:nvPr/>
        </p:nvSpPr>
        <p:spPr>
          <a:xfrm>
            <a:off x="2470472" y="2869896"/>
            <a:ext cx="640080" cy="640080"/>
          </a:xfrm>
          <a:prstGeom prst="ellipse">
            <a:avLst/>
          </a:prstGeom>
          <a:solidFill>
            <a:schemeClr val="accent2"/>
          </a:solidFill>
          <a:ln w="25400">
            <a:solidFill>
              <a:schemeClr val="accent2"/>
            </a:solid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600" b="1" i="1" dirty="0" smtClean="0">
                <a:solidFill>
                  <a:schemeClr val="bg2"/>
                </a:solidFill>
                <a:latin typeface="+mj-lt"/>
              </a:rPr>
              <a:t>1,200</a:t>
            </a:r>
            <a:endParaRPr lang="en-GB" sz="700" b="1" i="1" noProof="0" dirty="0" smtClean="0">
              <a:solidFill>
                <a:schemeClr val="bg2"/>
              </a:solidFill>
              <a:latin typeface="+mj-lt"/>
            </a:endParaRPr>
          </a:p>
        </p:txBody>
      </p:sp>
      <p:sp>
        <p:nvSpPr>
          <p:cNvPr id="75" name="Oval 74"/>
          <p:cNvSpPr/>
          <p:nvPr/>
        </p:nvSpPr>
        <p:spPr>
          <a:xfrm>
            <a:off x="883920" y="4485336"/>
            <a:ext cx="640080" cy="640080"/>
          </a:xfrm>
          <a:prstGeom prst="ellipse">
            <a:avLst/>
          </a:prstGeom>
          <a:solidFill>
            <a:schemeClr val="accent1"/>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600" b="1" i="1" dirty="0" smtClean="0">
                <a:solidFill>
                  <a:schemeClr val="bg2"/>
                </a:solidFill>
                <a:latin typeface="+mj-lt"/>
              </a:rPr>
              <a:t>144</a:t>
            </a:r>
            <a:endParaRPr lang="en-GB" sz="700" b="1" i="1" noProof="0" dirty="0" smtClean="0">
              <a:solidFill>
                <a:schemeClr val="bg2"/>
              </a:solidFill>
              <a:latin typeface="+mj-lt"/>
            </a:endParaRPr>
          </a:p>
        </p:txBody>
      </p:sp>
      <p:sp>
        <p:nvSpPr>
          <p:cNvPr id="76" name="Oval 75"/>
          <p:cNvSpPr/>
          <p:nvPr/>
        </p:nvSpPr>
        <p:spPr>
          <a:xfrm>
            <a:off x="2470472" y="4485336"/>
            <a:ext cx="640080" cy="640080"/>
          </a:xfrm>
          <a:prstGeom prst="ellipse">
            <a:avLst/>
          </a:prstGeom>
          <a:solidFill>
            <a:schemeClr val="accent2"/>
          </a:solidFill>
          <a:ln w="25400">
            <a:solidFill>
              <a:schemeClr val="accent2"/>
            </a:solid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600" b="1" i="1" dirty="0" smtClean="0">
                <a:solidFill>
                  <a:schemeClr val="bg2"/>
                </a:solidFill>
                <a:latin typeface="+mj-lt"/>
              </a:rPr>
              <a:t>690</a:t>
            </a:r>
            <a:endParaRPr lang="en-GB" sz="700" b="1" i="1" noProof="0" dirty="0" smtClean="0">
              <a:solidFill>
                <a:schemeClr val="bg2"/>
              </a:solidFill>
              <a:latin typeface="+mj-lt"/>
            </a:endParaRPr>
          </a:p>
        </p:txBody>
      </p:sp>
      <p:sp>
        <p:nvSpPr>
          <p:cNvPr id="79" name="TextBox 78"/>
          <p:cNvSpPr txBox="1"/>
          <p:nvPr/>
        </p:nvSpPr>
        <p:spPr>
          <a:xfrm>
            <a:off x="519753" y="4072381"/>
            <a:ext cx="1455759" cy="553998"/>
          </a:xfrm>
          <a:prstGeom prst="rect">
            <a:avLst/>
          </a:prstGeom>
          <a:noFill/>
        </p:spPr>
        <p:txBody>
          <a:bodyPr wrap="square" lIns="0" tIns="0" rIns="0" bIns="0" rtlCol="0">
            <a:spAutoFit/>
          </a:bodyPr>
          <a:lstStyle/>
          <a:p>
            <a:pPr indent="-274320" algn="ctr"/>
            <a:r>
              <a:rPr lang="en-GB" sz="1200" b="1" i="1" dirty="0" smtClean="0">
                <a:latin typeface="+mj-lt"/>
              </a:rPr>
              <a:t>Early retirements avoided (000)</a:t>
            </a:r>
          </a:p>
          <a:p>
            <a:pPr indent="-274320" algn="ctr"/>
            <a:endParaRPr lang="en-GB" sz="1200" b="1" i="1" dirty="0" smtClean="0">
              <a:latin typeface="+mj-lt"/>
              <a:cs typeface="Arial" pitchFamily="34" charset="0"/>
            </a:endParaRPr>
          </a:p>
        </p:txBody>
      </p:sp>
      <p:sp>
        <p:nvSpPr>
          <p:cNvPr id="81" name="TextBox 80"/>
          <p:cNvSpPr txBox="1"/>
          <p:nvPr/>
        </p:nvSpPr>
        <p:spPr>
          <a:xfrm>
            <a:off x="533400" y="2467968"/>
            <a:ext cx="1455759" cy="553998"/>
          </a:xfrm>
          <a:prstGeom prst="rect">
            <a:avLst/>
          </a:prstGeom>
          <a:noFill/>
        </p:spPr>
        <p:txBody>
          <a:bodyPr wrap="square" lIns="0" tIns="0" rIns="0" bIns="0" rtlCol="0">
            <a:spAutoFit/>
          </a:bodyPr>
          <a:lstStyle/>
          <a:p>
            <a:pPr indent="-274320" algn="ctr"/>
            <a:r>
              <a:rPr lang="en-GB" sz="1200" b="1" i="1" dirty="0" smtClean="0">
                <a:latin typeface="+mj-lt"/>
              </a:rPr>
              <a:t>Early retirements avoided (000)</a:t>
            </a:r>
          </a:p>
          <a:p>
            <a:pPr indent="-274320" algn="ctr"/>
            <a:endParaRPr lang="en-GB" sz="1200" b="1" i="1" dirty="0" smtClean="0">
              <a:latin typeface="+mj-lt"/>
              <a:cs typeface="Arial" pitchFamily="34" charset="0"/>
            </a:endParaRPr>
          </a:p>
        </p:txBody>
      </p:sp>
      <p:sp>
        <p:nvSpPr>
          <p:cNvPr id="82" name="TextBox 81"/>
          <p:cNvSpPr txBox="1"/>
          <p:nvPr/>
        </p:nvSpPr>
        <p:spPr>
          <a:xfrm>
            <a:off x="1975512" y="2481616"/>
            <a:ext cx="1671854" cy="369332"/>
          </a:xfrm>
          <a:prstGeom prst="rect">
            <a:avLst/>
          </a:prstGeom>
          <a:noFill/>
        </p:spPr>
        <p:txBody>
          <a:bodyPr wrap="square" lIns="0" tIns="0" rIns="0" bIns="0" rtlCol="0">
            <a:spAutoFit/>
          </a:bodyPr>
          <a:lstStyle/>
          <a:p>
            <a:pPr indent="-274320" algn="ctr"/>
            <a:r>
              <a:rPr lang="en-GB" sz="1200" b="1" i="1" dirty="0" smtClean="0">
                <a:latin typeface="+mj-lt"/>
              </a:rPr>
              <a:t>Reduction in unpaid absentees (000)</a:t>
            </a:r>
            <a:endParaRPr lang="en-GB" sz="1200" b="1" i="1" dirty="0" smtClean="0">
              <a:latin typeface="+mj-lt"/>
              <a:cs typeface="Arial" pitchFamily="34" charset="0"/>
            </a:endParaRPr>
          </a:p>
        </p:txBody>
      </p:sp>
      <p:sp>
        <p:nvSpPr>
          <p:cNvPr id="74" name="TextBox 73"/>
          <p:cNvSpPr txBox="1"/>
          <p:nvPr>
            <p:custDataLst>
              <p:tags r:id="rId5"/>
            </p:custDataLst>
          </p:nvPr>
        </p:nvSpPr>
        <p:spPr>
          <a:xfrm>
            <a:off x="533400" y="6848073"/>
            <a:ext cx="1013098" cy="23852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Source: PwC Analysis</a:t>
            </a:r>
          </a:p>
        </p:txBody>
      </p:sp>
      <p:sp>
        <p:nvSpPr>
          <p:cNvPr id="77" name="TextBox 76"/>
          <p:cNvSpPr txBox="1"/>
          <p:nvPr/>
        </p:nvSpPr>
        <p:spPr>
          <a:xfrm>
            <a:off x="1958450" y="4079836"/>
            <a:ext cx="1671854" cy="369332"/>
          </a:xfrm>
          <a:prstGeom prst="rect">
            <a:avLst/>
          </a:prstGeom>
          <a:noFill/>
        </p:spPr>
        <p:txBody>
          <a:bodyPr wrap="square" lIns="0" tIns="0" rIns="0" bIns="0" rtlCol="0">
            <a:spAutoFit/>
          </a:bodyPr>
          <a:lstStyle/>
          <a:p>
            <a:pPr indent="-274320" algn="ctr"/>
            <a:r>
              <a:rPr lang="en-GB" sz="1200" b="1" i="1" dirty="0" smtClean="0">
                <a:latin typeface="+mj-lt"/>
              </a:rPr>
              <a:t>Reduction in unpaid absentees (000)</a:t>
            </a:r>
            <a:endParaRPr lang="en-GB" sz="1200" b="1" i="1" dirty="0" smtClean="0">
              <a:latin typeface="+mj-lt"/>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There is a broad potential impact of mHealth but four barriers need to be lowered – regulatory, economic, structural and technological</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445496"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8</a:t>
            </a:r>
            <a:endParaRPr lang="en-GB" sz="1100" dirty="0" smtClean="0">
              <a:latin typeface="+mn-lt"/>
            </a:endParaRPr>
          </a:p>
        </p:txBody>
      </p:sp>
      <p:sp>
        <p:nvSpPr>
          <p:cNvPr id="91" name="Rectangle 90"/>
          <p:cNvSpPr/>
          <p:nvPr/>
        </p:nvSpPr>
        <p:spPr>
          <a:xfrm>
            <a:off x="7842702" y="2061804"/>
            <a:ext cx="1770691" cy="4114800"/>
          </a:xfrm>
          <a:prstGeom prst="rect">
            <a:avLst/>
          </a:prstGeom>
          <a:solidFill>
            <a:schemeClr val="accent2">
              <a:lumMod val="20000"/>
              <a:lumOff val="80000"/>
            </a:schemeClr>
          </a:solidFill>
          <a:ln w="12700">
            <a:solidFill>
              <a:schemeClr val="accent1"/>
            </a:solidFill>
          </a:ln>
        </p:spPr>
        <p:txBody>
          <a:bodyPr vert="horz" wrap="square" lIns="91440" tIns="45720" rIns="91440" bIns="45720" rtlCol="0" anchor="ctr">
            <a:noAutofit/>
          </a:bodyPr>
          <a:lstStyle/>
          <a:p>
            <a:pPr algn="ctr"/>
            <a:endParaRPr lang="en-GB" noProof="0" dirty="0" smtClean="0"/>
          </a:p>
        </p:txBody>
      </p:sp>
      <p:sp>
        <p:nvSpPr>
          <p:cNvPr id="92" name="Rectangle 91"/>
          <p:cNvSpPr/>
          <p:nvPr/>
        </p:nvSpPr>
        <p:spPr>
          <a:xfrm>
            <a:off x="5701203" y="2061804"/>
            <a:ext cx="2051502" cy="4114800"/>
          </a:xfrm>
          <a:prstGeom prst="rect">
            <a:avLst/>
          </a:prstGeom>
          <a:solidFill>
            <a:schemeClr val="accent2">
              <a:lumMod val="20000"/>
              <a:lumOff val="80000"/>
            </a:schemeClr>
          </a:solidFill>
          <a:ln w="12700">
            <a:solidFill>
              <a:schemeClr val="accent1"/>
            </a:solidFill>
          </a:ln>
        </p:spPr>
        <p:txBody>
          <a:bodyPr vert="horz" wrap="square" lIns="91440" tIns="45720" rIns="91440" bIns="45720" rtlCol="0" anchor="ctr">
            <a:noAutofit/>
          </a:bodyPr>
          <a:lstStyle/>
          <a:p>
            <a:pPr algn="ctr"/>
            <a:endParaRPr lang="en-GB" noProof="0" dirty="0" smtClean="0"/>
          </a:p>
        </p:txBody>
      </p:sp>
      <p:sp>
        <p:nvSpPr>
          <p:cNvPr id="94" name="Rectangle 93"/>
          <p:cNvSpPr/>
          <p:nvPr/>
        </p:nvSpPr>
        <p:spPr>
          <a:xfrm>
            <a:off x="3290225" y="2061804"/>
            <a:ext cx="2320982" cy="4114800"/>
          </a:xfrm>
          <a:prstGeom prst="rect">
            <a:avLst/>
          </a:prstGeom>
          <a:solidFill>
            <a:schemeClr val="accent2">
              <a:lumMod val="20000"/>
              <a:lumOff val="80000"/>
            </a:schemeClr>
          </a:solidFill>
          <a:ln w="12700">
            <a:solidFill>
              <a:schemeClr val="accent1"/>
            </a:solidFill>
          </a:ln>
        </p:spPr>
        <p:txBody>
          <a:bodyPr vert="horz" wrap="square" lIns="91440" tIns="45720" rIns="91440" bIns="45720" rtlCol="0" anchor="ctr">
            <a:noAutofit/>
          </a:bodyPr>
          <a:lstStyle/>
          <a:p>
            <a:pPr algn="ctr"/>
            <a:endParaRPr lang="en-GB" noProof="0" dirty="0" smtClean="0"/>
          </a:p>
        </p:txBody>
      </p:sp>
      <p:sp>
        <p:nvSpPr>
          <p:cNvPr id="95" name="Rectangle 94"/>
          <p:cNvSpPr/>
          <p:nvPr/>
        </p:nvSpPr>
        <p:spPr>
          <a:xfrm>
            <a:off x="1737189" y="2061804"/>
            <a:ext cx="1463040" cy="4114800"/>
          </a:xfrm>
          <a:prstGeom prst="rect">
            <a:avLst/>
          </a:prstGeom>
          <a:solidFill>
            <a:schemeClr val="accent2">
              <a:lumMod val="20000"/>
              <a:lumOff val="80000"/>
            </a:schemeClr>
          </a:solidFill>
          <a:ln w="12700">
            <a:solidFill>
              <a:schemeClr val="accent1"/>
            </a:solidFill>
          </a:ln>
        </p:spPr>
        <p:txBody>
          <a:bodyPr vert="horz" wrap="square" lIns="91440" tIns="45720" rIns="91440" bIns="45720" rtlCol="0" anchor="ctr">
            <a:noAutofit/>
          </a:bodyPr>
          <a:lstStyle/>
          <a:p>
            <a:pPr algn="ctr"/>
            <a:endParaRPr lang="en-GB" noProof="0" dirty="0" smtClean="0"/>
          </a:p>
        </p:txBody>
      </p:sp>
      <p:sp>
        <p:nvSpPr>
          <p:cNvPr id="96" name="Rectangle 95"/>
          <p:cNvSpPr/>
          <p:nvPr/>
        </p:nvSpPr>
        <p:spPr>
          <a:xfrm>
            <a:off x="457199" y="4768898"/>
            <a:ext cx="9156193" cy="502920"/>
          </a:xfrm>
          <a:prstGeom prst="rect">
            <a:avLst/>
          </a:prstGeom>
          <a:noFill/>
          <a:ln w="25400">
            <a:solidFill>
              <a:schemeClr val="accent1"/>
            </a:solidFill>
          </a:ln>
        </p:spPr>
        <p:txBody>
          <a:bodyPr vert="horz" wrap="square" lIns="91440" tIns="45720" rIns="91440" bIns="45720" rtlCol="0" anchor="ctr">
            <a:noAutofit/>
          </a:bodyPr>
          <a:lstStyle/>
          <a:p>
            <a:pPr algn="ctr"/>
            <a:endParaRPr lang="en-GB" sz="1800" noProof="0" dirty="0" smtClean="0"/>
          </a:p>
        </p:txBody>
      </p:sp>
      <p:sp>
        <p:nvSpPr>
          <p:cNvPr id="99" name="Rectangle 98"/>
          <p:cNvSpPr/>
          <p:nvPr/>
        </p:nvSpPr>
        <p:spPr>
          <a:xfrm>
            <a:off x="457199" y="3370518"/>
            <a:ext cx="9156193" cy="545068"/>
          </a:xfrm>
          <a:prstGeom prst="rect">
            <a:avLst/>
          </a:prstGeom>
          <a:noFill/>
          <a:ln w="25400">
            <a:solidFill>
              <a:schemeClr val="accent1"/>
            </a:solidFill>
          </a:ln>
        </p:spPr>
        <p:txBody>
          <a:bodyPr vert="horz" wrap="square" lIns="91440" tIns="45720" rIns="91440" bIns="45720" rtlCol="0" anchor="ctr">
            <a:noAutofit/>
          </a:bodyPr>
          <a:lstStyle/>
          <a:p>
            <a:pPr algn="ctr"/>
            <a:endParaRPr lang="en-GB" sz="1800" noProof="0" dirty="0" smtClean="0"/>
          </a:p>
        </p:txBody>
      </p:sp>
      <p:sp>
        <p:nvSpPr>
          <p:cNvPr id="100" name="Rectangle 99"/>
          <p:cNvSpPr/>
          <p:nvPr/>
        </p:nvSpPr>
        <p:spPr>
          <a:xfrm>
            <a:off x="457199" y="2590469"/>
            <a:ext cx="9156193" cy="731520"/>
          </a:xfrm>
          <a:prstGeom prst="rect">
            <a:avLst/>
          </a:prstGeom>
          <a:noFill/>
          <a:ln w="25400">
            <a:solidFill>
              <a:schemeClr val="accent1"/>
            </a:solidFill>
          </a:ln>
        </p:spPr>
        <p:txBody>
          <a:bodyPr vert="horz" wrap="square" lIns="91440" tIns="45720" rIns="91440" bIns="45720" rtlCol="0" anchor="ctr">
            <a:noAutofit/>
          </a:bodyPr>
          <a:lstStyle/>
          <a:p>
            <a:pPr algn="ctr"/>
            <a:endParaRPr lang="en-GB" sz="1800" noProof="0" dirty="0" smtClean="0"/>
          </a:p>
        </p:txBody>
      </p:sp>
      <p:sp>
        <p:nvSpPr>
          <p:cNvPr id="102" name="TextBox 101"/>
          <p:cNvSpPr txBox="1"/>
          <p:nvPr/>
        </p:nvSpPr>
        <p:spPr>
          <a:xfrm>
            <a:off x="547027" y="2693047"/>
            <a:ext cx="1053173" cy="430887"/>
          </a:xfrm>
          <a:prstGeom prst="rect">
            <a:avLst/>
          </a:prstGeom>
          <a:noFill/>
        </p:spPr>
        <p:txBody>
          <a:bodyPr wrap="none" lIns="0" tIns="0" rIns="0" bIns="0" rtlCol="0">
            <a:spAutoFit/>
          </a:bodyPr>
          <a:lstStyle/>
          <a:p>
            <a:pPr indent="-274320"/>
            <a:r>
              <a:rPr lang="en-GB" sz="1400" b="1" i="1" dirty="0" smtClean="0">
                <a:latin typeface="Georgia" pitchFamily="18" charset="0"/>
                <a:cs typeface="Arial" pitchFamily="34" charset="0"/>
              </a:rPr>
              <a:t>Healthcare</a:t>
            </a:r>
          </a:p>
          <a:p>
            <a:pPr indent="-274320"/>
            <a:r>
              <a:rPr lang="en-GB" sz="1400" b="1" i="1" dirty="0" smtClean="0">
                <a:latin typeface="Georgia" pitchFamily="18" charset="0"/>
                <a:cs typeface="Arial" pitchFamily="34" charset="0"/>
              </a:rPr>
              <a:t>provider</a:t>
            </a:r>
          </a:p>
        </p:txBody>
      </p:sp>
      <p:sp>
        <p:nvSpPr>
          <p:cNvPr id="103" name="TextBox 102"/>
          <p:cNvSpPr txBox="1"/>
          <p:nvPr/>
        </p:nvSpPr>
        <p:spPr>
          <a:xfrm>
            <a:off x="466881" y="3442434"/>
            <a:ext cx="1209519" cy="430887"/>
          </a:xfrm>
          <a:prstGeom prst="rect">
            <a:avLst/>
          </a:prstGeom>
          <a:noFill/>
        </p:spPr>
        <p:txBody>
          <a:bodyPr wrap="square" lIns="0" tIns="0" rIns="0" bIns="0" rtlCol="0">
            <a:spAutoFit/>
          </a:bodyPr>
          <a:lstStyle/>
          <a:p>
            <a:pPr indent="-274320" algn="ctr"/>
            <a:r>
              <a:rPr lang="en-GB" sz="1400" b="1" i="1" dirty="0" smtClean="0">
                <a:latin typeface="Georgia" pitchFamily="18" charset="0"/>
                <a:cs typeface="Arial" pitchFamily="34" charset="0"/>
              </a:rPr>
              <a:t>Solution vendor</a:t>
            </a:r>
          </a:p>
        </p:txBody>
      </p:sp>
      <p:sp>
        <p:nvSpPr>
          <p:cNvPr id="105" name="TextBox 104"/>
          <p:cNvSpPr txBox="1"/>
          <p:nvPr/>
        </p:nvSpPr>
        <p:spPr>
          <a:xfrm>
            <a:off x="1973075" y="2074480"/>
            <a:ext cx="1070806" cy="215444"/>
          </a:xfrm>
          <a:prstGeom prst="rect">
            <a:avLst/>
          </a:prstGeom>
          <a:noFill/>
        </p:spPr>
        <p:txBody>
          <a:bodyPr wrap="none" lIns="0" tIns="0" rIns="0" bIns="0" rtlCol="0">
            <a:spAutoFit/>
          </a:bodyPr>
          <a:lstStyle/>
          <a:p>
            <a:pPr indent="-274320"/>
            <a:r>
              <a:rPr lang="en-GB" sz="1400" b="1" i="1" dirty="0" smtClean="0">
                <a:latin typeface="Georgia" pitchFamily="18" charset="0"/>
                <a:cs typeface="Arial" pitchFamily="34" charset="0"/>
              </a:rPr>
              <a:t>Regulatory</a:t>
            </a:r>
          </a:p>
        </p:txBody>
      </p:sp>
      <p:sp>
        <p:nvSpPr>
          <p:cNvPr id="107" name="TextBox 106"/>
          <p:cNvSpPr txBox="1"/>
          <p:nvPr/>
        </p:nvSpPr>
        <p:spPr>
          <a:xfrm>
            <a:off x="4019264" y="2074480"/>
            <a:ext cx="918521" cy="215444"/>
          </a:xfrm>
          <a:prstGeom prst="rect">
            <a:avLst/>
          </a:prstGeom>
          <a:noFill/>
        </p:spPr>
        <p:txBody>
          <a:bodyPr wrap="none" lIns="0" tIns="0" rIns="0" bIns="0" rtlCol="0">
            <a:spAutoFit/>
          </a:bodyPr>
          <a:lstStyle/>
          <a:p>
            <a:pPr indent="-274320"/>
            <a:r>
              <a:rPr lang="en-GB" sz="1400" b="1" i="1" dirty="0" smtClean="0">
                <a:latin typeface="Georgia" pitchFamily="18" charset="0"/>
                <a:cs typeface="Arial" pitchFamily="34" charset="0"/>
              </a:rPr>
              <a:t>Economic</a:t>
            </a:r>
          </a:p>
        </p:txBody>
      </p:sp>
      <p:sp>
        <p:nvSpPr>
          <p:cNvPr id="108" name="TextBox 107"/>
          <p:cNvSpPr txBox="1"/>
          <p:nvPr/>
        </p:nvSpPr>
        <p:spPr>
          <a:xfrm>
            <a:off x="6324600" y="2074480"/>
            <a:ext cx="985847" cy="215444"/>
          </a:xfrm>
          <a:prstGeom prst="rect">
            <a:avLst/>
          </a:prstGeom>
          <a:noFill/>
        </p:spPr>
        <p:txBody>
          <a:bodyPr wrap="none" lIns="0" tIns="0" rIns="0" bIns="0" rtlCol="0">
            <a:spAutoFit/>
          </a:bodyPr>
          <a:lstStyle/>
          <a:p>
            <a:pPr indent="-274320"/>
            <a:r>
              <a:rPr lang="en-GB" sz="1400" b="1" i="1" dirty="0" smtClean="0">
                <a:latin typeface="Georgia" pitchFamily="18" charset="0"/>
                <a:cs typeface="Arial" pitchFamily="34" charset="0"/>
              </a:rPr>
              <a:t>Structural</a:t>
            </a:r>
          </a:p>
        </p:txBody>
      </p:sp>
      <p:sp>
        <p:nvSpPr>
          <p:cNvPr id="111" name="TextBox 110"/>
          <p:cNvSpPr txBox="1"/>
          <p:nvPr/>
        </p:nvSpPr>
        <p:spPr>
          <a:xfrm>
            <a:off x="8084326" y="2074480"/>
            <a:ext cx="1915769" cy="215444"/>
          </a:xfrm>
          <a:prstGeom prst="rect">
            <a:avLst/>
          </a:prstGeom>
          <a:noFill/>
        </p:spPr>
        <p:txBody>
          <a:bodyPr wrap="square" lIns="0" tIns="0" rIns="0" bIns="0" rtlCol="0">
            <a:spAutoFit/>
          </a:bodyPr>
          <a:lstStyle/>
          <a:p>
            <a:pPr indent="-274320"/>
            <a:r>
              <a:rPr lang="en-GB" sz="1400" b="1" i="1" dirty="0" smtClean="0">
                <a:latin typeface="Georgia" pitchFamily="18" charset="0"/>
                <a:cs typeface="Arial" pitchFamily="34" charset="0"/>
              </a:rPr>
              <a:t>Technological</a:t>
            </a:r>
          </a:p>
        </p:txBody>
      </p:sp>
      <p:cxnSp>
        <p:nvCxnSpPr>
          <p:cNvPr id="112" name="Straight Arrow Connector 111"/>
          <p:cNvCxnSpPr/>
          <p:nvPr/>
        </p:nvCxnSpPr>
        <p:spPr>
          <a:xfrm rot="5400000">
            <a:off x="627548" y="4201849"/>
            <a:ext cx="3657600" cy="0"/>
          </a:xfrm>
          <a:prstGeom prst="straightConnector1">
            <a:avLst/>
          </a:prstGeom>
          <a:ln w="38100">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295244" y="3457399"/>
            <a:ext cx="2349713" cy="391903"/>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Inadequate funding</a:t>
            </a:r>
          </a:p>
          <a:p>
            <a:pPr algn="ctr"/>
            <a:endParaRPr lang="en-GB" sz="700" i="1" dirty="0" smtClean="0">
              <a:latin typeface="+mj-lt"/>
            </a:endParaRPr>
          </a:p>
          <a:p>
            <a:pPr algn="ctr"/>
            <a:r>
              <a:rPr lang="en-GB" sz="1200" i="1" dirty="0" smtClean="0">
                <a:latin typeface="+mj-lt"/>
              </a:rPr>
              <a:t>Hindrances to scalability</a:t>
            </a:r>
          </a:p>
          <a:p>
            <a:pPr algn="ctr"/>
            <a:endParaRPr lang="en-GB" sz="400" i="1" dirty="0" smtClean="0">
              <a:latin typeface="+mj-lt"/>
            </a:endParaRPr>
          </a:p>
        </p:txBody>
      </p:sp>
      <p:sp>
        <p:nvSpPr>
          <p:cNvPr id="116" name="Rectangle 115"/>
          <p:cNvSpPr/>
          <p:nvPr/>
        </p:nvSpPr>
        <p:spPr>
          <a:xfrm>
            <a:off x="7924800" y="3454122"/>
            <a:ext cx="1554480" cy="37338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Interoperability</a:t>
            </a:r>
            <a:endParaRPr lang="en-GB" sz="1200" i="1" noProof="0" dirty="0" smtClean="0">
              <a:latin typeface="+mj-lt"/>
            </a:endParaRPr>
          </a:p>
        </p:txBody>
      </p:sp>
      <p:sp>
        <p:nvSpPr>
          <p:cNvPr id="120" name="Rectangle 119"/>
          <p:cNvSpPr/>
          <p:nvPr/>
        </p:nvSpPr>
        <p:spPr>
          <a:xfrm>
            <a:off x="446748" y="3966405"/>
            <a:ext cx="9156193" cy="731520"/>
          </a:xfrm>
          <a:prstGeom prst="rect">
            <a:avLst/>
          </a:prstGeom>
          <a:noFill/>
          <a:ln w="25400">
            <a:solidFill>
              <a:schemeClr val="accent1"/>
            </a:solidFill>
          </a:ln>
        </p:spPr>
        <p:txBody>
          <a:bodyPr vert="horz" wrap="square" lIns="91440" tIns="45720" rIns="91440" bIns="45720" rtlCol="0" anchor="ctr">
            <a:noAutofit/>
          </a:bodyPr>
          <a:lstStyle/>
          <a:p>
            <a:pPr algn="ctr"/>
            <a:endParaRPr lang="en-GB" sz="1800" noProof="0" dirty="0" smtClean="0"/>
          </a:p>
        </p:txBody>
      </p:sp>
      <p:sp>
        <p:nvSpPr>
          <p:cNvPr id="121" name="TextBox 120"/>
          <p:cNvSpPr txBox="1"/>
          <p:nvPr/>
        </p:nvSpPr>
        <p:spPr>
          <a:xfrm>
            <a:off x="497458" y="4006069"/>
            <a:ext cx="1218279" cy="646331"/>
          </a:xfrm>
          <a:prstGeom prst="rect">
            <a:avLst/>
          </a:prstGeom>
          <a:noFill/>
        </p:spPr>
        <p:txBody>
          <a:bodyPr wrap="square" lIns="0" tIns="0" rIns="0" bIns="0" rtlCol="0">
            <a:spAutoFit/>
          </a:bodyPr>
          <a:lstStyle/>
          <a:p>
            <a:pPr indent="-274320" algn="ctr"/>
            <a:r>
              <a:rPr lang="en-GB" sz="1400" b="1" i="1" dirty="0" smtClean="0">
                <a:latin typeface="Georgia" pitchFamily="18" charset="0"/>
                <a:cs typeface="Arial" pitchFamily="34" charset="0"/>
              </a:rPr>
              <a:t>Mobile service provider</a:t>
            </a:r>
          </a:p>
        </p:txBody>
      </p:sp>
      <p:sp>
        <p:nvSpPr>
          <p:cNvPr id="126" name="Rectangle 125"/>
          <p:cNvSpPr/>
          <p:nvPr/>
        </p:nvSpPr>
        <p:spPr>
          <a:xfrm>
            <a:off x="5715000" y="2724544"/>
            <a:ext cx="2037705" cy="387096"/>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Low cohesion across levels and regions</a:t>
            </a:r>
          </a:p>
          <a:p>
            <a:pPr algn="ctr"/>
            <a:endParaRPr lang="en-GB" sz="400" i="1" dirty="0" smtClean="0">
              <a:latin typeface="+mj-lt"/>
            </a:endParaRPr>
          </a:p>
          <a:p>
            <a:pPr algn="ctr"/>
            <a:r>
              <a:rPr lang="en-GB" sz="1200" i="1" dirty="0" smtClean="0">
                <a:latin typeface="+mj-lt"/>
              </a:rPr>
              <a:t>Low competition</a:t>
            </a:r>
            <a:endParaRPr lang="en-GB" sz="1200" i="1" noProof="0" dirty="0" smtClean="0">
              <a:latin typeface="+mj-lt"/>
            </a:endParaRPr>
          </a:p>
        </p:txBody>
      </p:sp>
      <p:sp>
        <p:nvSpPr>
          <p:cNvPr id="128" name="Rectangle 127"/>
          <p:cNvSpPr/>
          <p:nvPr/>
        </p:nvSpPr>
        <p:spPr>
          <a:xfrm>
            <a:off x="8019799" y="5545533"/>
            <a:ext cx="1368553" cy="38100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Significant training needs</a:t>
            </a:r>
            <a:endParaRPr lang="en-GB" sz="1200" i="1" noProof="0" dirty="0" smtClean="0">
              <a:latin typeface="+mj-lt"/>
            </a:endParaRPr>
          </a:p>
        </p:txBody>
      </p:sp>
      <p:sp>
        <p:nvSpPr>
          <p:cNvPr id="129" name="TextBox 128"/>
          <p:cNvSpPr txBox="1"/>
          <p:nvPr/>
        </p:nvSpPr>
        <p:spPr>
          <a:xfrm>
            <a:off x="419452" y="4820566"/>
            <a:ext cx="1351854" cy="430887"/>
          </a:xfrm>
          <a:prstGeom prst="rect">
            <a:avLst/>
          </a:prstGeom>
          <a:noFill/>
        </p:spPr>
        <p:txBody>
          <a:bodyPr wrap="square" lIns="0" tIns="0" rIns="0" bIns="0" rtlCol="0">
            <a:spAutoFit/>
          </a:bodyPr>
          <a:lstStyle/>
          <a:p>
            <a:pPr indent="-274320" algn="ctr"/>
            <a:r>
              <a:rPr lang="en-GB" sz="1400" b="1" i="1" dirty="0" smtClean="0">
                <a:latin typeface="Georgia" pitchFamily="18" charset="0"/>
                <a:cs typeface="Arial" pitchFamily="34" charset="0"/>
              </a:rPr>
              <a:t>Medical</a:t>
            </a:r>
          </a:p>
          <a:p>
            <a:pPr indent="-274320" algn="ctr"/>
            <a:r>
              <a:rPr lang="en-GB" sz="1400" b="1" i="1" dirty="0" smtClean="0">
                <a:latin typeface="Georgia" pitchFamily="18" charset="0"/>
                <a:cs typeface="Arial" pitchFamily="34" charset="0"/>
              </a:rPr>
              <a:t>device vendor</a:t>
            </a:r>
          </a:p>
        </p:txBody>
      </p:sp>
      <p:sp>
        <p:nvSpPr>
          <p:cNvPr id="130" name="Rectangle 129"/>
          <p:cNvSpPr/>
          <p:nvPr/>
        </p:nvSpPr>
        <p:spPr>
          <a:xfrm>
            <a:off x="7954368" y="4827201"/>
            <a:ext cx="1554480" cy="37338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Standardisation</a:t>
            </a:r>
          </a:p>
          <a:p>
            <a:pPr algn="ctr"/>
            <a:endParaRPr lang="en-GB" sz="400" i="1" dirty="0" smtClean="0">
              <a:latin typeface="+mj-lt"/>
            </a:endParaRPr>
          </a:p>
          <a:p>
            <a:pPr algn="ctr"/>
            <a:r>
              <a:rPr lang="en-GB" sz="1200" i="1" dirty="0" smtClean="0">
                <a:latin typeface="+mj-lt"/>
              </a:rPr>
              <a:t>Interoperability</a:t>
            </a:r>
            <a:endParaRPr lang="en-GB" sz="1200" i="1" noProof="0" dirty="0" smtClean="0">
              <a:latin typeface="+mj-lt"/>
            </a:endParaRPr>
          </a:p>
        </p:txBody>
      </p:sp>
      <p:sp>
        <p:nvSpPr>
          <p:cNvPr id="131" name="Rectangle 130"/>
          <p:cNvSpPr/>
          <p:nvPr/>
        </p:nvSpPr>
        <p:spPr>
          <a:xfrm>
            <a:off x="452250" y="5326086"/>
            <a:ext cx="9156193" cy="822960"/>
          </a:xfrm>
          <a:prstGeom prst="rect">
            <a:avLst/>
          </a:prstGeom>
          <a:noFill/>
          <a:ln w="25400">
            <a:solidFill>
              <a:schemeClr val="accent1"/>
            </a:solidFill>
          </a:ln>
        </p:spPr>
        <p:txBody>
          <a:bodyPr vert="horz" wrap="square" lIns="91440" tIns="45720" rIns="91440" bIns="45720" rtlCol="0" anchor="ctr">
            <a:noAutofit/>
          </a:bodyPr>
          <a:lstStyle/>
          <a:p>
            <a:pPr algn="ctr"/>
            <a:endParaRPr lang="en-GB" sz="1800" noProof="0" dirty="0" smtClean="0"/>
          </a:p>
        </p:txBody>
      </p:sp>
      <p:sp>
        <p:nvSpPr>
          <p:cNvPr id="132" name="TextBox 131"/>
          <p:cNvSpPr txBox="1"/>
          <p:nvPr/>
        </p:nvSpPr>
        <p:spPr>
          <a:xfrm>
            <a:off x="604052" y="5428599"/>
            <a:ext cx="912109" cy="430887"/>
          </a:xfrm>
          <a:prstGeom prst="rect">
            <a:avLst/>
          </a:prstGeom>
          <a:noFill/>
        </p:spPr>
        <p:txBody>
          <a:bodyPr wrap="none" lIns="0" tIns="0" rIns="0" bIns="0" rtlCol="0">
            <a:spAutoFit/>
          </a:bodyPr>
          <a:lstStyle/>
          <a:p>
            <a:pPr indent="-274320" algn="ctr"/>
            <a:r>
              <a:rPr lang="en-GB" sz="1400" b="1" i="1" dirty="0" smtClean="0">
                <a:latin typeface="Georgia" pitchFamily="18" charset="0"/>
                <a:cs typeface="Arial" pitchFamily="34" charset="0"/>
              </a:rPr>
              <a:t>Doctors / </a:t>
            </a:r>
          </a:p>
          <a:p>
            <a:pPr indent="-274320" algn="ctr"/>
            <a:r>
              <a:rPr lang="en-GB" sz="1400" b="1" i="1" dirty="0" smtClean="0">
                <a:latin typeface="Georgia" pitchFamily="18" charset="0"/>
                <a:cs typeface="Arial" pitchFamily="34" charset="0"/>
              </a:rPr>
              <a:t>Patients</a:t>
            </a:r>
          </a:p>
        </p:txBody>
      </p:sp>
      <p:sp>
        <p:nvSpPr>
          <p:cNvPr id="159" name="TextBox 158"/>
          <p:cNvSpPr txBox="1"/>
          <p:nvPr/>
        </p:nvSpPr>
        <p:spPr>
          <a:xfrm>
            <a:off x="1784954" y="3048000"/>
            <a:ext cx="1401627" cy="553998"/>
          </a:xfrm>
          <a:prstGeom prst="rect">
            <a:avLst/>
          </a:prstGeom>
          <a:solidFill>
            <a:schemeClr val="accent1"/>
          </a:solidFill>
          <a:ln>
            <a:solidFill>
              <a:schemeClr val="accent1"/>
            </a:solidFill>
          </a:ln>
        </p:spPr>
        <p:txBody>
          <a:bodyPr wrap="square" lIns="0" tIns="0" rIns="0" bIns="0" rtlCol="0">
            <a:spAutoFit/>
          </a:bodyPr>
          <a:lstStyle/>
          <a:p>
            <a:pPr indent="-274320" algn="ctr"/>
            <a:r>
              <a:rPr lang="en-GB" sz="1200" i="1" dirty="0" smtClean="0">
                <a:solidFill>
                  <a:schemeClr val="bg1"/>
                </a:solidFill>
                <a:latin typeface="Georgia" pitchFamily="18" charset="0"/>
                <a:cs typeface="Arial" pitchFamily="34" charset="0"/>
              </a:rPr>
              <a:t>Lack of clarity on </a:t>
            </a:r>
            <a:r>
              <a:rPr lang="en-GB" sz="1200" i="1" dirty="0" err="1" smtClean="0">
                <a:solidFill>
                  <a:schemeClr val="bg1"/>
                </a:solidFill>
                <a:latin typeface="Georgia" pitchFamily="18" charset="0"/>
                <a:cs typeface="Arial" pitchFamily="34" charset="0"/>
              </a:rPr>
              <a:t>mHealth</a:t>
            </a:r>
            <a:r>
              <a:rPr lang="en-GB" sz="1200" i="1" dirty="0" smtClean="0">
                <a:solidFill>
                  <a:schemeClr val="bg1"/>
                </a:solidFill>
                <a:latin typeface="Georgia" pitchFamily="18" charset="0"/>
                <a:cs typeface="Arial" pitchFamily="34" charset="0"/>
              </a:rPr>
              <a:t> certification</a:t>
            </a:r>
          </a:p>
        </p:txBody>
      </p:sp>
      <p:sp>
        <p:nvSpPr>
          <p:cNvPr id="161" name="TextBox 160"/>
          <p:cNvSpPr txBox="1"/>
          <p:nvPr/>
        </p:nvSpPr>
        <p:spPr>
          <a:xfrm>
            <a:off x="1752429" y="4495800"/>
            <a:ext cx="1401627" cy="553998"/>
          </a:xfrm>
          <a:prstGeom prst="rect">
            <a:avLst/>
          </a:prstGeom>
          <a:solidFill>
            <a:schemeClr val="accent1"/>
          </a:solidFill>
          <a:ln>
            <a:solidFill>
              <a:schemeClr val="accent1"/>
            </a:solidFill>
          </a:ln>
        </p:spPr>
        <p:txBody>
          <a:bodyPr wrap="square" lIns="0" tIns="0" rIns="0" bIns="0" rtlCol="0">
            <a:spAutoFit/>
          </a:bodyPr>
          <a:lstStyle/>
          <a:p>
            <a:pPr indent="-274320" algn="ctr"/>
            <a:r>
              <a:rPr lang="en-GB" sz="1200" i="1" dirty="0" smtClean="0">
                <a:solidFill>
                  <a:schemeClr val="bg1"/>
                </a:solidFill>
                <a:latin typeface="Georgia" pitchFamily="18" charset="0"/>
                <a:cs typeface="Arial" pitchFamily="34" charset="0"/>
              </a:rPr>
              <a:t>Lack of compensation mechanisms</a:t>
            </a:r>
          </a:p>
        </p:txBody>
      </p:sp>
      <p:sp>
        <p:nvSpPr>
          <p:cNvPr id="162" name="TextBox 161"/>
          <p:cNvSpPr txBox="1"/>
          <p:nvPr/>
        </p:nvSpPr>
        <p:spPr>
          <a:xfrm>
            <a:off x="1788054" y="3765458"/>
            <a:ext cx="1401627" cy="553998"/>
          </a:xfrm>
          <a:prstGeom prst="rect">
            <a:avLst/>
          </a:prstGeom>
          <a:solidFill>
            <a:schemeClr val="accent1"/>
          </a:solidFill>
          <a:ln>
            <a:solidFill>
              <a:schemeClr val="accent1"/>
            </a:solidFill>
          </a:ln>
        </p:spPr>
        <p:txBody>
          <a:bodyPr wrap="square" lIns="0" tIns="0" rIns="0" bIns="0" rtlCol="0">
            <a:spAutoFit/>
          </a:bodyPr>
          <a:lstStyle/>
          <a:p>
            <a:pPr indent="-274320" algn="ctr"/>
            <a:r>
              <a:rPr lang="en-GB" sz="1200" i="1" dirty="0" smtClean="0">
                <a:solidFill>
                  <a:schemeClr val="bg1"/>
                </a:solidFill>
                <a:latin typeface="Georgia" pitchFamily="18" charset="0"/>
                <a:cs typeface="Arial" pitchFamily="34" charset="0"/>
              </a:rPr>
              <a:t>Lack of interoperability standards</a:t>
            </a:r>
          </a:p>
        </p:txBody>
      </p:sp>
      <p:sp>
        <p:nvSpPr>
          <p:cNvPr id="104" name="Rectangle 103"/>
          <p:cNvSpPr/>
          <p:nvPr/>
        </p:nvSpPr>
        <p:spPr>
          <a:xfrm>
            <a:off x="3279477" y="2750816"/>
            <a:ext cx="2452238" cy="36576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lvl="0" algn="ctr"/>
            <a:r>
              <a:rPr lang="en-GB" sz="1200" i="1" dirty="0" smtClean="0">
                <a:latin typeface="Georgia"/>
              </a:rPr>
              <a:t>Need for further evidence</a:t>
            </a:r>
          </a:p>
          <a:p>
            <a:pPr lvl="0" algn="ctr"/>
            <a:endParaRPr lang="en-GB" sz="200" i="1" dirty="0" smtClean="0">
              <a:solidFill>
                <a:srgbClr val="000000"/>
              </a:solidFill>
              <a:latin typeface="Georgia"/>
            </a:endParaRPr>
          </a:p>
          <a:p>
            <a:pPr lvl="0" algn="ctr"/>
            <a:endParaRPr lang="en-GB" sz="100" i="1" dirty="0" smtClean="0">
              <a:solidFill>
                <a:srgbClr val="000000"/>
              </a:solidFill>
              <a:latin typeface="Georgia"/>
            </a:endParaRPr>
          </a:p>
          <a:p>
            <a:pPr algn="ctr"/>
            <a:r>
              <a:rPr lang="en-GB" sz="1200" i="1" dirty="0" smtClean="0">
                <a:latin typeface="+mj-lt"/>
              </a:rPr>
              <a:t>Conflicting incentives</a:t>
            </a:r>
          </a:p>
          <a:p>
            <a:pPr algn="ctr"/>
            <a:endParaRPr lang="en-GB" sz="300" i="1" noProof="0" dirty="0" smtClean="0">
              <a:latin typeface="+mj-lt"/>
            </a:endParaRPr>
          </a:p>
          <a:p>
            <a:pPr algn="ctr"/>
            <a:r>
              <a:rPr lang="en-GB" sz="1200" i="1" dirty="0" smtClean="0">
                <a:latin typeface="+mj-lt"/>
              </a:rPr>
              <a:t>Change mgmt</a:t>
            </a:r>
            <a:endParaRPr lang="en-GB" sz="1200" i="1" noProof="0" dirty="0" smtClean="0">
              <a:latin typeface="+mj-lt"/>
            </a:endParaRPr>
          </a:p>
        </p:txBody>
      </p:sp>
      <p:sp>
        <p:nvSpPr>
          <p:cNvPr id="170" name="Rectangle 169"/>
          <p:cNvSpPr/>
          <p:nvPr/>
        </p:nvSpPr>
        <p:spPr>
          <a:xfrm>
            <a:off x="3321268" y="4139629"/>
            <a:ext cx="2349713" cy="391903"/>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Lack of reimbursement mechanisms</a:t>
            </a:r>
            <a:endParaRPr lang="en-GB" sz="700" i="1" dirty="0" smtClean="0">
              <a:latin typeface="+mj-lt"/>
            </a:endParaRPr>
          </a:p>
        </p:txBody>
      </p:sp>
      <p:sp>
        <p:nvSpPr>
          <p:cNvPr id="171" name="Rectangle 170"/>
          <p:cNvSpPr/>
          <p:nvPr/>
        </p:nvSpPr>
        <p:spPr>
          <a:xfrm>
            <a:off x="3323898" y="4965977"/>
            <a:ext cx="2349713" cy="391903"/>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Ensure affordability for low income groups</a:t>
            </a:r>
          </a:p>
          <a:p>
            <a:pPr algn="ctr"/>
            <a:endParaRPr lang="en-GB" sz="1200" i="1" dirty="0" smtClean="0">
              <a:latin typeface="+mj-lt"/>
            </a:endParaRPr>
          </a:p>
          <a:p>
            <a:pPr algn="ctr"/>
            <a:endParaRPr lang="en-GB" sz="700" i="1" dirty="0" smtClean="0">
              <a:latin typeface="+mj-lt"/>
            </a:endParaRPr>
          </a:p>
        </p:txBody>
      </p:sp>
      <p:sp>
        <p:nvSpPr>
          <p:cNvPr id="172" name="Rectangle 171"/>
          <p:cNvSpPr/>
          <p:nvPr/>
        </p:nvSpPr>
        <p:spPr>
          <a:xfrm>
            <a:off x="3276600" y="5520437"/>
            <a:ext cx="2514600" cy="391903"/>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Lack of awareness of mHealth benefits</a:t>
            </a:r>
          </a:p>
          <a:p>
            <a:pPr algn="ctr"/>
            <a:endParaRPr lang="en-GB" sz="400" i="1" dirty="0" smtClean="0">
              <a:latin typeface="+mj-lt"/>
            </a:endParaRPr>
          </a:p>
          <a:p>
            <a:pPr algn="ctr"/>
            <a:r>
              <a:rPr lang="en-GB" sz="1200" i="1" dirty="0" smtClean="0">
                <a:latin typeface="+mj-lt"/>
              </a:rPr>
              <a:t>Lack of affordability  for low income groups</a:t>
            </a:r>
            <a:endParaRPr lang="en-GB" sz="700" i="1" dirty="0" smtClean="0">
              <a:latin typeface="+mj-lt"/>
            </a:endParaRPr>
          </a:p>
        </p:txBody>
      </p:sp>
      <p:sp>
        <p:nvSpPr>
          <p:cNvPr id="174" name="Rectangle 173"/>
          <p:cNvSpPr/>
          <p:nvPr/>
        </p:nvSpPr>
        <p:spPr>
          <a:xfrm>
            <a:off x="7842702" y="2724436"/>
            <a:ext cx="1854409" cy="39214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Mismatch between current workflows and mHealth solutions</a:t>
            </a:r>
            <a:endParaRPr lang="en-GB" sz="1200" i="1" noProof="0" dirty="0" smtClean="0">
              <a:latin typeface="+mj-lt"/>
            </a:endParaRPr>
          </a:p>
        </p:txBody>
      </p:sp>
      <p:sp>
        <p:nvSpPr>
          <p:cNvPr id="97" name="Rectangle 96"/>
          <p:cNvSpPr/>
          <p:nvPr/>
        </p:nvSpPr>
        <p:spPr>
          <a:xfrm>
            <a:off x="5551075" y="3460015"/>
            <a:ext cx="2436431" cy="391903"/>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Hindrances to scalability</a:t>
            </a:r>
          </a:p>
          <a:p>
            <a:pPr algn="ctr"/>
            <a:endParaRPr lang="en-GB" sz="400" i="1" dirty="0" smtClean="0">
              <a:latin typeface="+mj-lt"/>
            </a:endParaRPr>
          </a:p>
        </p:txBody>
      </p:sp>
      <p:sp>
        <p:nvSpPr>
          <p:cNvPr id="101" name="Pentagon 100"/>
          <p:cNvSpPr/>
          <p:nvPr/>
        </p:nvSpPr>
        <p:spPr>
          <a:xfrm rot="5400000">
            <a:off x="807331" y="1728750"/>
            <a:ext cx="515484" cy="1196383"/>
          </a:xfrm>
          <a:prstGeom prst="homePlate">
            <a:avLst>
              <a:gd name="adj" fmla="val 27428"/>
            </a:avLst>
          </a:prstGeom>
          <a:solidFill>
            <a:srgbClr val="DC6900"/>
          </a:solidFill>
          <a:ln w="25400">
            <a:solidFill>
              <a:schemeClr val="accent5"/>
            </a:solidFill>
          </a:ln>
        </p:spPr>
        <p:txBody>
          <a:bodyPr vert="vert270" wrap="square" lIns="91440" tIns="45720" rIns="91440" bIns="45720" rtlCol="0" anchor="ctr">
            <a:noAutofit/>
          </a:bodyPr>
          <a:lstStyle/>
          <a:p>
            <a:pPr algn="ctr"/>
            <a:r>
              <a:rPr lang="en-GB" sz="1200" b="1" i="1" noProof="0" dirty="0" smtClean="0">
                <a:solidFill>
                  <a:schemeClr val="bg2"/>
                </a:solidFill>
                <a:latin typeface="+mj-lt"/>
              </a:rPr>
              <a:t>Flow of information</a:t>
            </a:r>
          </a:p>
        </p:txBody>
      </p:sp>
      <p:sp>
        <p:nvSpPr>
          <p:cNvPr id="90" name="Rectangle 89"/>
          <p:cNvSpPr/>
          <p:nvPr/>
        </p:nvSpPr>
        <p:spPr>
          <a:xfrm>
            <a:off x="466881" y="6226792"/>
            <a:ext cx="9136060" cy="868680"/>
          </a:xfrm>
          <a:prstGeom prst="rect">
            <a:avLst/>
          </a:prstGeom>
          <a:solidFill>
            <a:schemeClr val="accent1"/>
          </a:solidFill>
          <a:ln w="25400">
            <a:solidFill>
              <a:schemeClr val="accent1"/>
            </a:solidFill>
          </a:ln>
        </p:spPr>
        <p:txBody>
          <a:bodyPr vert="horz" wrap="square" lIns="45720" tIns="0" rIns="45720" bIns="45720" rtlCol="0" anchor="b">
            <a:noAutofit/>
          </a:bodyPr>
          <a:lstStyle/>
          <a:p>
            <a:pPr marL="1129949" lvl="2" indent="-111125">
              <a:spcAft>
                <a:spcPts val="300"/>
              </a:spcAft>
              <a:buFont typeface="Arial" pitchFamily="34" charset="0"/>
              <a:buChar char="•"/>
            </a:pPr>
            <a:r>
              <a:rPr lang="en-GB" sz="1200" i="1" dirty="0" smtClean="0">
                <a:solidFill>
                  <a:schemeClr val="bg2"/>
                </a:solidFill>
                <a:latin typeface="+mj-lt"/>
              </a:rPr>
              <a:t>Many mHealth benefits are system centric</a:t>
            </a:r>
          </a:p>
          <a:p>
            <a:pPr marL="1129949" lvl="2" indent="-111125">
              <a:spcAft>
                <a:spcPts val="300"/>
              </a:spcAft>
              <a:buFont typeface="Arial" pitchFamily="34" charset="0"/>
              <a:buChar char="•"/>
            </a:pPr>
            <a:r>
              <a:rPr lang="en-GB" sz="1200" i="1" dirty="0" smtClean="0">
                <a:solidFill>
                  <a:schemeClr val="bg2"/>
                </a:solidFill>
                <a:latin typeface="+mj-lt"/>
              </a:rPr>
              <a:t>Not all benefits will be evident in the short term</a:t>
            </a:r>
          </a:p>
          <a:p>
            <a:pPr marL="1129949" lvl="2" indent="-111125">
              <a:spcAft>
                <a:spcPts val="300"/>
              </a:spcAft>
              <a:buFont typeface="Arial" pitchFamily="34" charset="0"/>
              <a:buChar char="•"/>
            </a:pPr>
            <a:r>
              <a:rPr lang="en-GB" sz="1200" i="1" dirty="0" smtClean="0">
                <a:solidFill>
                  <a:srgbClr val="FFFFFF"/>
                </a:solidFill>
                <a:latin typeface="Georgia"/>
              </a:rPr>
              <a:t>Multiple pilots are close to releasing results of evidence-based research to establish mHealth benefits</a:t>
            </a:r>
          </a:p>
          <a:p>
            <a:pPr marL="1129949" lvl="2" indent="-111125">
              <a:spcAft>
                <a:spcPts val="300"/>
              </a:spcAft>
              <a:buFont typeface="Arial" pitchFamily="34" charset="0"/>
              <a:buChar char="•"/>
            </a:pPr>
            <a:r>
              <a:rPr lang="en-GB" sz="1200" i="1" dirty="0" smtClean="0">
                <a:solidFill>
                  <a:schemeClr val="bg2"/>
                </a:solidFill>
                <a:latin typeface="+mj-lt"/>
              </a:rPr>
              <a:t>Steps need to be taken to now encourage adoption now to help systems attain these benefits efficiently once proven</a:t>
            </a:r>
          </a:p>
        </p:txBody>
      </p:sp>
      <p:sp>
        <p:nvSpPr>
          <p:cNvPr id="93" name="TextBox 92"/>
          <p:cNvSpPr txBox="1"/>
          <p:nvPr/>
        </p:nvSpPr>
        <p:spPr>
          <a:xfrm>
            <a:off x="533400" y="6468547"/>
            <a:ext cx="982761" cy="430887"/>
          </a:xfrm>
          <a:prstGeom prst="rect">
            <a:avLst/>
          </a:prstGeom>
          <a:noFill/>
        </p:spPr>
        <p:txBody>
          <a:bodyPr wrap="square" lIns="0" tIns="0" rIns="0" bIns="0" rtlCol="0">
            <a:spAutoFit/>
          </a:bodyPr>
          <a:lstStyle/>
          <a:p>
            <a:pPr indent="-274320" algn="ctr"/>
            <a:r>
              <a:rPr lang="en-GB" sz="1400" b="1" i="1" dirty="0" smtClean="0">
                <a:solidFill>
                  <a:schemeClr val="bg2"/>
                </a:solidFill>
                <a:latin typeface="Georgia" pitchFamily="18" charset="0"/>
                <a:cs typeface="Arial" pitchFamily="34" charset="0"/>
              </a:rPr>
              <a:t>Call for action</a:t>
            </a:r>
          </a:p>
        </p:txBody>
      </p:sp>
      <p:sp>
        <p:nvSpPr>
          <p:cNvPr id="98" name="Rectangle 97"/>
          <p:cNvSpPr/>
          <p:nvPr/>
        </p:nvSpPr>
        <p:spPr>
          <a:xfrm>
            <a:off x="7952096" y="4157676"/>
            <a:ext cx="1554480" cy="373380"/>
          </a:xfrm>
          <a:prstGeom prst="rect">
            <a:avLst/>
          </a:prstGeom>
          <a:no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sz="1200" i="1" dirty="0" smtClean="0">
                <a:latin typeface="+mj-lt"/>
              </a:rPr>
              <a:t>Standardisation</a:t>
            </a:r>
          </a:p>
          <a:p>
            <a:pPr algn="ctr"/>
            <a:endParaRPr lang="en-GB" sz="400" i="1" dirty="0" smtClean="0">
              <a:latin typeface="+mj-lt"/>
            </a:endParaRPr>
          </a:p>
          <a:p>
            <a:pPr algn="ctr"/>
            <a:r>
              <a:rPr lang="en-GB" sz="1200" i="1" dirty="0" smtClean="0">
                <a:latin typeface="+mj-lt"/>
              </a:rPr>
              <a:t>Interoperability</a:t>
            </a:r>
            <a:endParaRPr lang="en-GB" sz="1200" i="1" noProof="0" dirty="0" smtClean="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By 2017, only 10% of the potential benefits of </a:t>
            </a:r>
            <a:r>
              <a:rPr lang="en-GB" sz="2000" dirty="0" err="1" smtClean="0"/>
              <a:t>mHealth</a:t>
            </a:r>
            <a:r>
              <a:rPr lang="en-GB" sz="2000" dirty="0" smtClean="0"/>
              <a:t> would be realised in Brazil ....</a:t>
            </a:r>
            <a:endParaRPr lang="en-GB" sz="2000" dirty="0">
              <a:solidFill>
                <a:srgbClr val="FF0000"/>
              </a:solidFill>
            </a:endParaRPr>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592245" y="7263476"/>
            <a:ext cx="78547" cy="169277"/>
          </a:xfrm>
          <a:prstGeom prst="rect">
            <a:avLst/>
          </a:prstGeom>
          <a:noFill/>
        </p:spPr>
        <p:txBody>
          <a:bodyPr wrap="none" lIns="0" tIns="0" rIns="0" bIns="0" rtlCol="0">
            <a:spAutoFit/>
          </a:bodyPr>
          <a:lstStyle/>
          <a:p>
            <a:pPr indent="-305647" algn="r">
              <a:spcAft>
                <a:spcPts val="1003"/>
              </a:spcAft>
            </a:pPr>
            <a:r>
              <a:rPr lang="en-GB" sz="1100" smtClean="0">
                <a:latin typeface="+mn-lt"/>
              </a:rPr>
              <a:t>9</a:t>
            </a:r>
            <a:endParaRPr lang="en-GB" sz="1100" dirty="0" smtClean="0">
              <a:latin typeface="+mn-lt"/>
            </a:endParaRPr>
          </a:p>
        </p:txBody>
      </p:sp>
      <p:sp>
        <p:nvSpPr>
          <p:cNvPr id="53" name="Isosceles Triangle 52"/>
          <p:cNvSpPr/>
          <p:nvPr/>
        </p:nvSpPr>
        <p:spPr>
          <a:xfrm rot="5400000">
            <a:off x="3444240" y="4559141"/>
            <a:ext cx="4206240" cy="274320"/>
          </a:xfrm>
          <a:prstGeom prst="triangle">
            <a:avLst/>
          </a:prstGeom>
          <a:solidFill>
            <a:srgbClr val="DC6900"/>
          </a:solid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endParaRPr lang="en-GB" noProof="0" dirty="0" smtClean="0"/>
          </a:p>
        </p:txBody>
      </p:sp>
      <p:sp>
        <p:nvSpPr>
          <p:cNvPr id="54" name="Oval 53"/>
          <p:cNvSpPr/>
          <p:nvPr/>
        </p:nvSpPr>
        <p:spPr>
          <a:xfrm>
            <a:off x="8657372" y="4533585"/>
            <a:ext cx="822960" cy="822960"/>
          </a:xfrm>
          <a:prstGeom prst="ellipse">
            <a:avLst/>
          </a:prstGeom>
          <a:solidFill>
            <a:schemeClr val="accent6"/>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1.5 </a:t>
            </a:r>
            <a:r>
              <a:rPr lang="en-GB" sz="900" b="1" i="1" dirty="0" smtClean="0">
                <a:solidFill>
                  <a:schemeClr val="bg2"/>
                </a:solidFill>
                <a:latin typeface="+mj-lt"/>
              </a:rPr>
              <a:t>bn</a:t>
            </a:r>
            <a:endParaRPr lang="en-GB" sz="900" b="1" i="1" noProof="0" dirty="0" smtClean="0">
              <a:solidFill>
                <a:schemeClr val="bg2"/>
              </a:solidFill>
              <a:latin typeface="+mj-lt"/>
            </a:endParaRPr>
          </a:p>
        </p:txBody>
      </p:sp>
      <p:sp>
        <p:nvSpPr>
          <p:cNvPr id="56" name="Oval 55"/>
          <p:cNvSpPr/>
          <p:nvPr/>
        </p:nvSpPr>
        <p:spPr>
          <a:xfrm>
            <a:off x="8702040" y="6126641"/>
            <a:ext cx="822960" cy="822960"/>
          </a:xfrm>
          <a:prstGeom prst="ellipse">
            <a:avLst/>
          </a:prstGeom>
          <a:solidFill>
            <a:schemeClr val="accent6"/>
          </a:solidFill>
          <a:ln w="25400">
            <a:noFill/>
          </a:ln>
        </p:spPr>
        <p:txBody>
          <a:bodyPr vert="horz" wrap="squar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0.5 </a:t>
            </a:r>
            <a:r>
              <a:rPr lang="en-GB" sz="900" b="1" i="1" dirty="0" smtClean="0">
                <a:solidFill>
                  <a:schemeClr val="bg2"/>
                </a:solidFill>
                <a:latin typeface="+mj-lt"/>
              </a:rPr>
              <a:t>bn</a:t>
            </a:r>
            <a:endParaRPr lang="en-GB" sz="900" b="1" i="1" noProof="0" dirty="0" smtClean="0">
              <a:solidFill>
                <a:schemeClr val="bg2"/>
              </a:solidFill>
              <a:latin typeface="+mj-lt"/>
            </a:endParaRPr>
          </a:p>
        </p:txBody>
      </p:sp>
      <p:sp>
        <p:nvSpPr>
          <p:cNvPr id="58" name="Oval 57"/>
          <p:cNvSpPr/>
          <p:nvPr/>
        </p:nvSpPr>
        <p:spPr>
          <a:xfrm>
            <a:off x="6523772" y="4379811"/>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14.1</a:t>
            </a:r>
            <a:r>
              <a:rPr lang="en-GB" sz="1200" b="1" i="1" dirty="0" smtClean="0">
                <a:solidFill>
                  <a:schemeClr val="bg2"/>
                </a:solidFill>
                <a:latin typeface="+mj-lt"/>
              </a:rPr>
              <a:t> bn</a:t>
            </a:r>
            <a:endParaRPr lang="en-GB" sz="900" b="1" i="1" noProof="0" dirty="0" smtClean="0">
              <a:solidFill>
                <a:schemeClr val="bg2"/>
              </a:solidFill>
              <a:latin typeface="+mj-lt"/>
            </a:endParaRPr>
          </a:p>
        </p:txBody>
      </p:sp>
      <p:sp>
        <p:nvSpPr>
          <p:cNvPr id="59" name="TextBox 58"/>
          <p:cNvSpPr txBox="1"/>
          <p:nvPr/>
        </p:nvSpPr>
        <p:spPr>
          <a:xfrm>
            <a:off x="5796851" y="4114800"/>
            <a:ext cx="4032949"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Total healthcare cost savings in 2017</a:t>
            </a:r>
          </a:p>
        </p:txBody>
      </p:sp>
      <p:sp>
        <p:nvSpPr>
          <p:cNvPr id="60" name="Oval 59"/>
          <p:cNvSpPr/>
          <p:nvPr/>
        </p:nvSpPr>
        <p:spPr>
          <a:xfrm>
            <a:off x="6523772" y="5974653"/>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4.5 </a:t>
            </a:r>
            <a:r>
              <a:rPr lang="en-GB" sz="1200" b="1" i="1" dirty="0" smtClean="0">
                <a:solidFill>
                  <a:schemeClr val="bg2"/>
                </a:solidFill>
                <a:latin typeface="+mj-lt"/>
              </a:rPr>
              <a:t>bn</a:t>
            </a:r>
            <a:endParaRPr lang="en-GB" sz="1200" b="1" i="1" noProof="0" dirty="0" smtClean="0">
              <a:solidFill>
                <a:schemeClr val="bg2"/>
              </a:solidFill>
              <a:latin typeface="+mj-lt"/>
            </a:endParaRPr>
          </a:p>
        </p:txBody>
      </p:sp>
      <p:sp>
        <p:nvSpPr>
          <p:cNvPr id="61" name="TextBox 60"/>
          <p:cNvSpPr txBox="1"/>
          <p:nvPr/>
        </p:nvSpPr>
        <p:spPr>
          <a:xfrm>
            <a:off x="6565623" y="5697379"/>
            <a:ext cx="2883177"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Total GDP addition in 2017</a:t>
            </a:r>
          </a:p>
        </p:txBody>
      </p:sp>
      <p:sp>
        <p:nvSpPr>
          <p:cNvPr id="65" name="Right Arrow 64"/>
          <p:cNvSpPr/>
          <p:nvPr/>
        </p:nvSpPr>
        <p:spPr>
          <a:xfrm>
            <a:off x="7834411" y="4901209"/>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noProof="0" dirty="0" smtClean="0"/>
          </a:p>
        </p:txBody>
      </p:sp>
      <p:sp>
        <p:nvSpPr>
          <p:cNvPr id="66" name="Right Arrow 65"/>
          <p:cNvSpPr/>
          <p:nvPr/>
        </p:nvSpPr>
        <p:spPr>
          <a:xfrm>
            <a:off x="7834411" y="6540938"/>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noProof="0" dirty="0" smtClean="0"/>
          </a:p>
        </p:txBody>
      </p:sp>
      <p:sp>
        <p:nvSpPr>
          <p:cNvPr id="63" name="TextBox 62"/>
          <p:cNvSpPr txBox="1"/>
          <p:nvPr/>
        </p:nvSpPr>
        <p:spPr>
          <a:xfrm>
            <a:off x="531976" y="2212848"/>
            <a:ext cx="8992067" cy="246221"/>
          </a:xfrm>
          <a:prstGeom prst="rect">
            <a:avLst/>
          </a:prstGeom>
          <a:noFill/>
        </p:spPr>
        <p:txBody>
          <a:bodyPr wrap="square" lIns="0" tIns="0" rIns="0" bIns="0" rtlCol="0">
            <a:spAutoFit/>
          </a:bodyPr>
          <a:lstStyle/>
          <a:p>
            <a:pPr indent="-274320" algn="ctr"/>
            <a:r>
              <a:rPr lang="en-GB" sz="1600" b="1" dirty="0" smtClean="0">
                <a:solidFill>
                  <a:schemeClr val="accent6"/>
                </a:solidFill>
                <a:latin typeface="Georgia" pitchFamily="18" charset="0"/>
                <a:cs typeface="Arial" pitchFamily="34" charset="0"/>
              </a:rPr>
              <a:t>Impact of limited adoption in Brazil</a:t>
            </a:r>
          </a:p>
        </p:txBody>
      </p:sp>
      <p:sp>
        <p:nvSpPr>
          <p:cNvPr id="69" name="Oval 68"/>
          <p:cNvSpPr/>
          <p:nvPr/>
        </p:nvSpPr>
        <p:spPr>
          <a:xfrm>
            <a:off x="8665369" y="3004227"/>
            <a:ext cx="822960" cy="822960"/>
          </a:xfrm>
          <a:prstGeom prst="ellipse">
            <a:avLst/>
          </a:prstGeom>
          <a:solidFill>
            <a:schemeClr val="accent6"/>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3 </a:t>
            </a:r>
            <a:r>
              <a:rPr lang="en-GB" sz="900" b="1" i="1" dirty="0" smtClean="0">
                <a:solidFill>
                  <a:schemeClr val="bg2"/>
                </a:solidFill>
                <a:latin typeface="+mj-lt"/>
              </a:rPr>
              <a:t>mn</a:t>
            </a:r>
            <a:endParaRPr lang="en-GB" sz="900" b="1" i="1" noProof="0" dirty="0" smtClean="0">
              <a:solidFill>
                <a:schemeClr val="bg2"/>
              </a:solidFill>
              <a:latin typeface="+mj-lt"/>
            </a:endParaRPr>
          </a:p>
        </p:txBody>
      </p:sp>
      <p:sp>
        <p:nvSpPr>
          <p:cNvPr id="70" name="Oval 69"/>
          <p:cNvSpPr/>
          <p:nvPr/>
        </p:nvSpPr>
        <p:spPr>
          <a:xfrm>
            <a:off x="6531769" y="2850453"/>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28.4 </a:t>
            </a:r>
            <a:r>
              <a:rPr lang="en-GB" sz="1200" b="1" i="1" dirty="0" smtClean="0">
                <a:solidFill>
                  <a:schemeClr val="bg2"/>
                </a:solidFill>
                <a:latin typeface="+mj-lt"/>
              </a:rPr>
              <a:t>mn</a:t>
            </a:r>
            <a:endParaRPr lang="en-GB" sz="900" b="1" i="1" noProof="0" dirty="0" smtClean="0">
              <a:solidFill>
                <a:schemeClr val="bg2"/>
              </a:solidFill>
              <a:latin typeface="+mj-lt"/>
            </a:endParaRPr>
          </a:p>
        </p:txBody>
      </p:sp>
      <p:sp>
        <p:nvSpPr>
          <p:cNvPr id="71" name="TextBox 70"/>
          <p:cNvSpPr txBox="1"/>
          <p:nvPr/>
        </p:nvSpPr>
        <p:spPr>
          <a:xfrm>
            <a:off x="5817936" y="2604232"/>
            <a:ext cx="4032949"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Additional patients treated in 2017</a:t>
            </a:r>
          </a:p>
        </p:txBody>
      </p:sp>
      <p:sp>
        <p:nvSpPr>
          <p:cNvPr id="72" name="Right Arrow 71"/>
          <p:cNvSpPr/>
          <p:nvPr/>
        </p:nvSpPr>
        <p:spPr>
          <a:xfrm>
            <a:off x="7842408" y="3371851"/>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noProof="0" dirty="0" smtClean="0"/>
          </a:p>
        </p:txBody>
      </p:sp>
      <p:graphicFrame>
        <p:nvGraphicFramePr>
          <p:cNvPr id="75" name="Chart 74"/>
          <p:cNvGraphicFramePr/>
          <p:nvPr/>
        </p:nvGraphicFramePr>
        <p:xfrm>
          <a:off x="715172" y="2638467"/>
          <a:ext cx="4663440" cy="23774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6" name="Content Placeholder 53"/>
          <p:cNvGraphicFramePr>
            <a:graphicFrameLocks/>
          </p:cNvGraphicFramePr>
          <p:nvPr/>
        </p:nvGraphicFramePr>
        <p:xfrm>
          <a:off x="563507" y="5068428"/>
          <a:ext cx="4424071" cy="1472510"/>
        </p:xfrm>
        <a:graphic>
          <a:graphicData uri="http://schemas.openxmlformats.org/drawingml/2006/chart">
            <c:chart xmlns:c="http://schemas.openxmlformats.org/drawingml/2006/chart" xmlns:r="http://schemas.openxmlformats.org/officeDocument/2006/relationships" r:id="rId9"/>
          </a:graphicData>
        </a:graphic>
      </p:graphicFrame>
      <p:sp>
        <p:nvSpPr>
          <p:cNvPr id="68" name="TextBox 67"/>
          <p:cNvSpPr txBox="1"/>
          <p:nvPr>
            <p:custDataLst>
              <p:tags r:id="rId5"/>
            </p:custDataLst>
          </p:nvPr>
        </p:nvSpPr>
        <p:spPr>
          <a:xfrm>
            <a:off x="533400" y="6769100"/>
            <a:ext cx="1013098" cy="23852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Source: PwC Analysis</a:t>
            </a:r>
          </a:p>
        </p:txBody>
      </p:sp>
      <p:cxnSp>
        <p:nvCxnSpPr>
          <p:cNvPr id="74" name="Straight Connector 73"/>
          <p:cNvCxnSpPr/>
          <p:nvPr/>
        </p:nvCxnSpPr>
        <p:spPr>
          <a:xfrm>
            <a:off x="4351360" y="3371851"/>
            <a:ext cx="0" cy="455336"/>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 and in Mexico unless regulators and payers take immediate measures to drive the adoption of </a:t>
            </a:r>
            <a:r>
              <a:rPr lang="en-GB" sz="2000" dirty="0" err="1" smtClean="0"/>
              <a:t>mHealth</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647" algn="r">
              <a:spcAft>
                <a:spcPts val="1003"/>
              </a:spcAft>
            </a:pPr>
            <a:r>
              <a:rPr lang="en-GB" sz="1100" smtClean="0">
                <a:latin typeface="+mn-lt"/>
              </a:rPr>
              <a:t>10</a:t>
            </a:r>
            <a:endParaRPr lang="en-GB" sz="1100" dirty="0" smtClean="0">
              <a:latin typeface="+mn-lt"/>
            </a:endParaRPr>
          </a:p>
        </p:txBody>
      </p:sp>
      <p:sp>
        <p:nvSpPr>
          <p:cNvPr id="53" name="Isosceles Triangle 52"/>
          <p:cNvSpPr/>
          <p:nvPr/>
        </p:nvSpPr>
        <p:spPr>
          <a:xfrm rot="5400000">
            <a:off x="3387143" y="4559141"/>
            <a:ext cx="4206240" cy="274320"/>
          </a:xfrm>
          <a:prstGeom prst="triangle">
            <a:avLst/>
          </a:prstGeom>
          <a:solidFill>
            <a:srgbClr val="DC6900"/>
          </a:solidFill>
          <a:ln w="25400">
            <a:noFill/>
          </a:ln>
        </p:spPr>
        <p:txBody>
          <a:bodyPr vert="horz" wrap="square" lIns="91440" tIns="45720" rIns="91440" bIns="4572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endParaRPr lang="en-GB" sz="1800" noProof="0" dirty="0" smtClean="0"/>
          </a:p>
        </p:txBody>
      </p:sp>
      <p:graphicFrame>
        <p:nvGraphicFramePr>
          <p:cNvPr id="62" name="Content Placeholder 53"/>
          <p:cNvGraphicFramePr>
            <a:graphicFrameLocks/>
          </p:cNvGraphicFramePr>
          <p:nvPr/>
        </p:nvGraphicFramePr>
        <p:xfrm>
          <a:off x="563507" y="5068428"/>
          <a:ext cx="4424071" cy="1472510"/>
        </p:xfrm>
        <a:graphic>
          <a:graphicData uri="http://schemas.openxmlformats.org/drawingml/2006/chart">
            <c:chart xmlns:c="http://schemas.openxmlformats.org/drawingml/2006/chart" xmlns:r="http://schemas.openxmlformats.org/officeDocument/2006/relationships" r:id="rId8"/>
          </a:graphicData>
        </a:graphic>
      </p:graphicFrame>
      <p:sp>
        <p:nvSpPr>
          <p:cNvPr id="63" name="TextBox 62"/>
          <p:cNvSpPr txBox="1"/>
          <p:nvPr/>
        </p:nvSpPr>
        <p:spPr>
          <a:xfrm>
            <a:off x="531976" y="2212848"/>
            <a:ext cx="8992067" cy="246221"/>
          </a:xfrm>
          <a:prstGeom prst="rect">
            <a:avLst/>
          </a:prstGeom>
          <a:noFill/>
        </p:spPr>
        <p:txBody>
          <a:bodyPr wrap="square" lIns="0" tIns="0" rIns="0" bIns="0" rtlCol="0">
            <a:spAutoFit/>
          </a:bodyPr>
          <a:lstStyle/>
          <a:p>
            <a:pPr indent="-274320" algn="ctr"/>
            <a:r>
              <a:rPr lang="en-GB" sz="1600" b="1" dirty="0" smtClean="0">
                <a:solidFill>
                  <a:schemeClr val="accent6"/>
                </a:solidFill>
                <a:latin typeface="Georgia" pitchFamily="18" charset="0"/>
                <a:cs typeface="Arial" pitchFamily="34" charset="0"/>
              </a:rPr>
              <a:t>Impact of limited adoption in Mexico</a:t>
            </a:r>
          </a:p>
        </p:txBody>
      </p:sp>
      <p:sp>
        <p:nvSpPr>
          <p:cNvPr id="81" name="Oval 80"/>
          <p:cNvSpPr/>
          <p:nvPr/>
        </p:nvSpPr>
        <p:spPr>
          <a:xfrm>
            <a:off x="8657372" y="4533585"/>
            <a:ext cx="822960" cy="822960"/>
          </a:xfrm>
          <a:prstGeom prst="ellipse">
            <a:avLst/>
          </a:prstGeom>
          <a:solidFill>
            <a:schemeClr val="accent6"/>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0.4 </a:t>
            </a:r>
            <a:r>
              <a:rPr lang="en-GB" sz="900" b="1" i="1" dirty="0" smtClean="0">
                <a:solidFill>
                  <a:schemeClr val="bg2"/>
                </a:solidFill>
                <a:latin typeface="+mj-lt"/>
              </a:rPr>
              <a:t>bn</a:t>
            </a:r>
            <a:endParaRPr lang="en-GB" sz="900" b="1" i="1" noProof="0" dirty="0" smtClean="0">
              <a:solidFill>
                <a:schemeClr val="bg2"/>
              </a:solidFill>
              <a:latin typeface="+mj-lt"/>
            </a:endParaRPr>
          </a:p>
        </p:txBody>
      </p:sp>
      <p:sp>
        <p:nvSpPr>
          <p:cNvPr id="82" name="Oval 81"/>
          <p:cNvSpPr/>
          <p:nvPr/>
        </p:nvSpPr>
        <p:spPr>
          <a:xfrm>
            <a:off x="8702040" y="6126641"/>
            <a:ext cx="822960" cy="822960"/>
          </a:xfrm>
          <a:prstGeom prst="ellipse">
            <a:avLst/>
          </a:prstGeom>
          <a:solidFill>
            <a:schemeClr val="accent6"/>
          </a:solidFill>
          <a:ln w="25400">
            <a:noFill/>
          </a:ln>
        </p:spPr>
        <p:txBody>
          <a:bodyPr vert="horz" wrap="squar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0.9 </a:t>
            </a:r>
            <a:r>
              <a:rPr lang="en-GB" sz="900" b="1" i="1" dirty="0" smtClean="0">
                <a:solidFill>
                  <a:schemeClr val="bg2"/>
                </a:solidFill>
                <a:latin typeface="+mj-lt"/>
              </a:rPr>
              <a:t>bn</a:t>
            </a:r>
            <a:endParaRPr lang="en-GB" sz="900" b="1" i="1" noProof="0" dirty="0" smtClean="0">
              <a:solidFill>
                <a:schemeClr val="bg2"/>
              </a:solidFill>
              <a:latin typeface="+mj-lt"/>
            </a:endParaRPr>
          </a:p>
        </p:txBody>
      </p:sp>
      <p:sp>
        <p:nvSpPr>
          <p:cNvPr id="83" name="Oval 82"/>
          <p:cNvSpPr/>
          <p:nvPr/>
        </p:nvSpPr>
        <p:spPr>
          <a:xfrm>
            <a:off x="6667123" y="4379811"/>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3.8</a:t>
            </a:r>
            <a:r>
              <a:rPr lang="en-GB" sz="1200" b="1" i="1" dirty="0" smtClean="0">
                <a:solidFill>
                  <a:schemeClr val="bg2"/>
                </a:solidFill>
                <a:latin typeface="+mj-lt"/>
              </a:rPr>
              <a:t> bn</a:t>
            </a:r>
            <a:endParaRPr lang="en-GB" sz="900" b="1" i="1" noProof="0" dirty="0" smtClean="0">
              <a:solidFill>
                <a:schemeClr val="bg2"/>
              </a:solidFill>
              <a:latin typeface="+mj-lt"/>
            </a:endParaRPr>
          </a:p>
        </p:txBody>
      </p:sp>
      <p:sp>
        <p:nvSpPr>
          <p:cNvPr id="84" name="TextBox 83"/>
          <p:cNvSpPr txBox="1"/>
          <p:nvPr/>
        </p:nvSpPr>
        <p:spPr>
          <a:xfrm>
            <a:off x="5644451" y="4114800"/>
            <a:ext cx="4032949"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Total healthcare cost savings in 2017</a:t>
            </a:r>
          </a:p>
        </p:txBody>
      </p:sp>
      <p:sp>
        <p:nvSpPr>
          <p:cNvPr id="85" name="Oval 84"/>
          <p:cNvSpPr/>
          <p:nvPr/>
        </p:nvSpPr>
        <p:spPr>
          <a:xfrm>
            <a:off x="6667123" y="5974653"/>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8.4</a:t>
            </a:r>
            <a:r>
              <a:rPr lang="en-GB" sz="1200" b="1" i="1" dirty="0" smtClean="0">
                <a:solidFill>
                  <a:schemeClr val="bg2"/>
                </a:solidFill>
                <a:latin typeface="+mj-lt"/>
              </a:rPr>
              <a:t> bn</a:t>
            </a:r>
            <a:endParaRPr lang="en-GB" sz="1200" b="1" i="1" noProof="0" dirty="0" smtClean="0">
              <a:solidFill>
                <a:schemeClr val="bg2"/>
              </a:solidFill>
              <a:latin typeface="+mj-lt"/>
            </a:endParaRPr>
          </a:p>
        </p:txBody>
      </p:sp>
      <p:sp>
        <p:nvSpPr>
          <p:cNvPr id="86" name="TextBox 85"/>
          <p:cNvSpPr txBox="1"/>
          <p:nvPr/>
        </p:nvSpPr>
        <p:spPr>
          <a:xfrm>
            <a:off x="6641823" y="5697379"/>
            <a:ext cx="2883177"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Total GDP addition in 2017</a:t>
            </a:r>
          </a:p>
        </p:txBody>
      </p:sp>
      <p:sp>
        <p:nvSpPr>
          <p:cNvPr id="87" name="Right Arrow 86"/>
          <p:cNvSpPr/>
          <p:nvPr/>
        </p:nvSpPr>
        <p:spPr>
          <a:xfrm>
            <a:off x="7772400" y="4901209"/>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sz="1800" noProof="0" dirty="0" smtClean="0"/>
          </a:p>
        </p:txBody>
      </p:sp>
      <p:sp>
        <p:nvSpPr>
          <p:cNvPr id="88" name="Right Arrow 87"/>
          <p:cNvSpPr/>
          <p:nvPr/>
        </p:nvSpPr>
        <p:spPr>
          <a:xfrm>
            <a:off x="7772400" y="6540938"/>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sz="1800" noProof="0" dirty="0" smtClean="0"/>
          </a:p>
        </p:txBody>
      </p:sp>
      <p:sp>
        <p:nvSpPr>
          <p:cNvPr id="89" name="Oval 88"/>
          <p:cNvSpPr/>
          <p:nvPr/>
        </p:nvSpPr>
        <p:spPr>
          <a:xfrm>
            <a:off x="8665369" y="3004227"/>
            <a:ext cx="822960" cy="822960"/>
          </a:xfrm>
          <a:prstGeom prst="ellipse">
            <a:avLst/>
          </a:prstGeom>
          <a:solidFill>
            <a:schemeClr val="accent6"/>
          </a:solidFill>
          <a:ln w="25400">
            <a:noFill/>
          </a:ln>
        </p:spPr>
        <p:txBody>
          <a:bodyPr vert="horz" wrap="none" lIns="0" tIns="0" rIns="0" bIns="0" rtlCol="0" anchor="ctr">
            <a:noAutofit/>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pPr algn="ctr"/>
            <a:r>
              <a:rPr lang="en-GB" b="1" i="1" dirty="0" smtClean="0">
                <a:solidFill>
                  <a:schemeClr val="bg2"/>
                </a:solidFill>
                <a:latin typeface="+mj-lt"/>
              </a:rPr>
              <a:t>1.7 </a:t>
            </a:r>
            <a:r>
              <a:rPr lang="en-GB" sz="900" b="1" i="1" dirty="0" smtClean="0">
                <a:solidFill>
                  <a:schemeClr val="bg2"/>
                </a:solidFill>
                <a:latin typeface="+mj-lt"/>
              </a:rPr>
              <a:t>mn</a:t>
            </a:r>
            <a:endParaRPr lang="en-GB" sz="900" b="1" i="1" noProof="0" dirty="0" smtClean="0">
              <a:solidFill>
                <a:schemeClr val="bg2"/>
              </a:solidFill>
              <a:latin typeface="+mj-lt"/>
            </a:endParaRPr>
          </a:p>
        </p:txBody>
      </p:sp>
      <p:sp>
        <p:nvSpPr>
          <p:cNvPr id="90" name="Oval 89"/>
          <p:cNvSpPr/>
          <p:nvPr/>
        </p:nvSpPr>
        <p:spPr>
          <a:xfrm>
            <a:off x="6675120" y="2850453"/>
            <a:ext cx="1097280" cy="1097280"/>
          </a:xfrm>
          <a:prstGeom prst="ellipse">
            <a:avLst/>
          </a:prstGeom>
          <a:solidFill>
            <a:schemeClr val="accent2"/>
          </a:solidFill>
          <a:ln w="25400">
            <a:noFill/>
          </a:ln>
        </p:spPr>
        <p:txBody>
          <a:bodyPr vert="horz" wrap="none" lIns="0" tIns="0" rIns="0" bIns="0" rtlCol="0" anchor="ctr">
            <a:noAutofit/>
          </a:bodyPr>
          <a:lstStyle/>
          <a:p>
            <a:pPr algn="ctr"/>
            <a:r>
              <a:rPr lang="en-GB" b="1" i="1" dirty="0" smtClean="0">
                <a:solidFill>
                  <a:schemeClr val="bg2"/>
                </a:solidFill>
                <a:latin typeface="+mj-lt"/>
              </a:rPr>
              <a:t>15.5 </a:t>
            </a:r>
            <a:r>
              <a:rPr lang="en-GB" sz="1200" b="1" i="1" dirty="0" smtClean="0">
                <a:solidFill>
                  <a:schemeClr val="bg2"/>
                </a:solidFill>
                <a:latin typeface="+mj-lt"/>
              </a:rPr>
              <a:t>mn</a:t>
            </a:r>
            <a:endParaRPr lang="en-GB" sz="900" b="1" i="1" noProof="0" dirty="0" smtClean="0">
              <a:solidFill>
                <a:schemeClr val="bg2"/>
              </a:solidFill>
              <a:latin typeface="+mj-lt"/>
            </a:endParaRPr>
          </a:p>
        </p:txBody>
      </p:sp>
      <p:sp>
        <p:nvSpPr>
          <p:cNvPr id="91" name="TextBox 90"/>
          <p:cNvSpPr txBox="1"/>
          <p:nvPr/>
        </p:nvSpPr>
        <p:spPr>
          <a:xfrm>
            <a:off x="5720651" y="2585442"/>
            <a:ext cx="4032949" cy="215444"/>
          </a:xfrm>
          <a:prstGeom prst="rect">
            <a:avLst/>
          </a:prstGeom>
          <a:noFill/>
          <a:ln>
            <a:noFill/>
          </a:ln>
        </p:spPr>
        <p:txBody>
          <a:bodyPr wrap="square" lIns="0" tIns="0" rIns="0" bIns="0" rtlCol="0">
            <a:spAutoFit/>
          </a:bodyPr>
          <a:lstStyle/>
          <a:p>
            <a:pPr indent="-274320" algn="ctr"/>
            <a:r>
              <a:rPr lang="en-GB" sz="1400" b="1" i="1" dirty="0" smtClean="0">
                <a:latin typeface="Georgia" pitchFamily="18" charset="0"/>
                <a:cs typeface="Arial" pitchFamily="34" charset="0"/>
              </a:rPr>
              <a:t>Additional patients treated in 2017</a:t>
            </a:r>
          </a:p>
        </p:txBody>
      </p:sp>
      <p:sp>
        <p:nvSpPr>
          <p:cNvPr id="92" name="Right Arrow 91"/>
          <p:cNvSpPr/>
          <p:nvPr/>
        </p:nvSpPr>
        <p:spPr>
          <a:xfrm>
            <a:off x="7780397" y="3371851"/>
            <a:ext cx="752475" cy="209550"/>
          </a:xfrm>
          <a:prstGeom prst="rightArrow">
            <a:avLst/>
          </a:prstGeom>
          <a:solidFill>
            <a:srgbClr val="DC6900"/>
          </a:solidFill>
          <a:ln w="25400">
            <a:noFill/>
          </a:ln>
        </p:spPr>
        <p:txBody>
          <a:bodyPr vert="horz" wrap="square" lIns="91440" tIns="45720" rIns="91440" bIns="45720" rtlCol="0" anchor="ctr">
            <a:noAutofit/>
          </a:bodyPr>
          <a:lstStyle/>
          <a:p>
            <a:pPr algn="ctr"/>
            <a:endParaRPr lang="en-GB" sz="1800" noProof="0" dirty="0" smtClean="0"/>
          </a:p>
        </p:txBody>
      </p:sp>
      <p:graphicFrame>
        <p:nvGraphicFramePr>
          <p:cNvPr id="72" name="Chart 71"/>
          <p:cNvGraphicFramePr/>
          <p:nvPr/>
        </p:nvGraphicFramePr>
        <p:xfrm>
          <a:off x="715172" y="2523768"/>
          <a:ext cx="4663440" cy="2544659"/>
        </p:xfrm>
        <a:graphic>
          <a:graphicData uri="http://schemas.openxmlformats.org/drawingml/2006/chart">
            <c:chart xmlns:c="http://schemas.openxmlformats.org/drawingml/2006/chart" xmlns:r="http://schemas.openxmlformats.org/officeDocument/2006/relationships" r:id="rId9"/>
          </a:graphicData>
        </a:graphic>
      </p:graphicFrame>
      <p:sp>
        <p:nvSpPr>
          <p:cNvPr id="68" name="TextBox 67"/>
          <p:cNvSpPr txBox="1"/>
          <p:nvPr>
            <p:custDataLst>
              <p:tags r:id="rId5"/>
            </p:custDataLst>
          </p:nvPr>
        </p:nvSpPr>
        <p:spPr>
          <a:xfrm>
            <a:off x="533400" y="6769100"/>
            <a:ext cx="1013098" cy="23852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Source: PwC Analysis</a:t>
            </a:r>
          </a:p>
        </p:txBody>
      </p:sp>
      <p:cxnSp>
        <p:nvCxnSpPr>
          <p:cNvPr id="69" name="Straight Connector 68"/>
          <p:cNvCxnSpPr/>
          <p:nvPr/>
        </p:nvCxnSpPr>
        <p:spPr>
          <a:xfrm>
            <a:off x="4122760" y="3139835"/>
            <a:ext cx="0" cy="455336"/>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3" name="Title 2"/>
          <p:cNvSpPr>
            <a:spLocks noGrp="1"/>
          </p:cNvSpPr>
          <p:nvPr>
            <p:ph type="title"/>
          </p:nvPr>
        </p:nvSpPr>
        <p:spPr/>
        <p:txBody>
          <a:bodyPr/>
          <a:lstStyle/>
          <a:p>
            <a:r>
              <a:rPr lang="en-GB" sz="2000" dirty="0" smtClean="0"/>
              <a:t>Regulators and payers can drive adoption by creating policies that establish accountability and incentives that fairly spread benefits</a:t>
            </a:r>
            <a:endParaRPr lang="en-GB" sz="2000" dirty="0"/>
          </a:p>
        </p:txBody>
      </p:sp>
      <p:sp>
        <p:nvSpPr>
          <p:cNvPr id="50" name="Section Header" hidden="1"/>
          <p:cNvSpPr txBox="1"/>
          <p:nvPr>
            <p:custDataLst>
              <p:tags r:id="rId2"/>
            </p:custDataLst>
          </p:nvPr>
        </p:nvSpPr>
        <p:spPr>
          <a:xfrm>
            <a:off x="521208" y="850391"/>
            <a:ext cx="193964" cy="169277"/>
          </a:xfrm>
          <a:prstGeom prst="rect">
            <a:avLst/>
          </a:prstGeom>
          <a:noFill/>
        </p:spPr>
        <p:txBody>
          <a:bodyPr wrap="none" lIns="0" tIns="0" rIns="0" bIns="0" rtlCol="0">
            <a:spAutoFit/>
          </a:bodyPr>
          <a:lstStyle/>
          <a:p>
            <a:pPr indent="-305647">
              <a:spcAft>
                <a:spcPts val="1003"/>
              </a:spcAft>
            </a:pPr>
            <a:r>
              <a:rPr lang="en-GB" sz="1100" dirty="0" smtClean="0">
                <a:latin typeface="+mn-lt"/>
                <a:ea typeface="Cambria Math" pitchFamily="18" charset="0"/>
              </a:rPr>
              <a:t>  – </a:t>
            </a:r>
          </a:p>
        </p:txBody>
      </p:sp>
      <p:sp>
        <p:nvSpPr>
          <p:cNvPr id="51" name="Section Footer"/>
          <p:cNvSpPr txBox="1"/>
          <p:nvPr>
            <p:custDataLst>
              <p:tags r:id="rId3"/>
            </p:custDataLst>
          </p:nvPr>
        </p:nvSpPr>
        <p:spPr>
          <a:xfrm>
            <a:off x="531976" y="7094069"/>
            <a:ext cx="2766783" cy="169277"/>
          </a:xfrm>
          <a:prstGeom prst="rect">
            <a:avLst/>
          </a:prstGeom>
          <a:noFill/>
        </p:spPr>
        <p:txBody>
          <a:bodyPr wrap="none" lIns="0" tIns="0" rIns="0" bIns="0" rtlCol="0">
            <a:spAutoFit/>
          </a:bodyPr>
          <a:lstStyle/>
          <a:p>
            <a:pPr indent="-305647" algn="l">
              <a:spcAft>
                <a:spcPts val="1003"/>
              </a:spcAft>
            </a:pPr>
            <a:r>
              <a:rPr lang="en-GB" sz="1100" dirty="0" smtClean="0">
                <a:latin typeface="+mn-lt"/>
              </a:rPr>
              <a:t>GSMA • Socio-economic impact of mHealth</a:t>
            </a:r>
          </a:p>
        </p:txBody>
      </p:sp>
      <p:sp>
        <p:nvSpPr>
          <p:cNvPr id="52" name="Page Number"/>
          <p:cNvSpPr txBox="1"/>
          <p:nvPr>
            <p:custDataLst>
              <p:tags r:id="rId4"/>
            </p:custDataLst>
          </p:nvPr>
        </p:nvSpPr>
        <p:spPr>
          <a:xfrm>
            <a:off x="9366949" y="7263476"/>
            <a:ext cx="157094" cy="169277"/>
          </a:xfrm>
          <a:prstGeom prst="rect">
            <a:avLst/>
          </a:prstGeom>
          <a:noFill/>
        </p:spPr>
        <p:txBody>
          <a:bodyPr wrap="none" lIns="0" tIns="0" rIns="0" bIns="0" rtlCol="0">
            <a:spAutoFit/>
          </a:bodyPr>
          <a:lstStyle/>
          <a:p>
            <a:pPr indent="-305647" algn="r">
              <a:spcAft>
                <a:spcPts val="1003"/>
              </a:spcAft>
            </a:pPr>
            <a:r>
              <a:rPr lang="en-GB" sz="1100" smtClean="0">
                <a:latin typeface="+mn-lt"/>
              </a:rPr>
              <a:t>11</a:t>
            </a:r>
            <a:endParaRPr lang="en-GB" sz="1100" dirty="0" smtClean="0">
              <a:latin typeface="+mn-lt"/>
            </a:endParaRPr>
          </a:p>
        </p:txBody>
      </p:sp>
      <p:sp>
        <p:nvSpPr>
          <p:cNvPr id="53" name="Rectangle 52"/>
          <p:cNvSpPr/>
          <p:nvPr/>
        </p:nvSpPr>
        <p:spPr>
          <a:xfrm>
            <a:off x="521208" y="2212848"/>
            <a:ext cx="2777551" cy="4572000"/>
          </a:xfrm>
          <a:prstGeom prst="rect">
            <a:avLst/>
          </a:prstGeom>
          <a:solidFill>
            <a:schemeClr val="accent2">
              <a:lumMod val="20000"/>
              <a:lumOff val="80000"/>
            </a:schemeClr>
          </a:solidFill>
          <a:ln w="25400">
            <a:solidFill>
              <a:schemeClr val="accent2">
                <a:lumMod val="20000"/>
                <a:lumOff val="80000"/>
              </a:schemeClr>
            </a:solidFill>
          </a:ln>
        </p:spPr>
        <p:txBody>
          <a:bodyPr vert="horz" wrap="square" lIns="91440" tIns="45720" rIns="91440" bIns="45720" rtlCol="0" anchor="t">
            <a:noAutofit/>
          </a:bodyPr>
          <a:lstStyle/>
          <a:p>
            <a:pPr algn="ctr">
              <a:spcAft>
                <a:spcPts val="600"/>
              </a:spcAft>
            </a:pPr>
            <a:r>
              <a:rPr lang="en-GB" sz="1600" b="1" i="1" dirty="0" smtClean="0">
                <a:latin typeface="+mj-lt"/>
              </a:rPr>
              <a:t>Create a facilitative regulatory environment</a:t>
            </a:r>
          </a:p>
          <a:p>
            <a:pPr marL="111125" indent="-111125">
              <a:spcAft>
                <a:spcPts val="600"/>
              </a:spcAft>
              <a:buFont typeface="Arial" pitchFamily="34" charset="0"/>
              <a:buChar char="•"/>
            </a:pPr>
            <a:r>
              <a:rPr lang="en-GB" sz="1400" dirty="0" smtClean="0">
                <a:latin typeface="+mj-lt"/>
              </a:rPr>
              <a:t>Create policies that </a:t>
            </a:r>
            <a:r>
              <a:rPr lang="en-GB" sz="1400" b="1" i="1" dirty="0" smtClean="0">
                <a:latin typeface="+mj-lt"/>
              </a:rPr>
              <a:t>integrate mHealth</a:t>
            </a:r>
            <a:r>
              <a:rPr lang="en-GB" sz="1400" dirty="0" smtClean="0">
                <a:latin typeface="+mj-lt"/>
              </a:rPr>
              <a:t> with the nationwide healthcare strategy</a:t>
            </a:r>
          </a:p>
          <a:p>
            <a:pPr marL="111125" indent="-111125">
              <a:spcAft>
                <a:spcPts val="600"/>
              </a:spcAft>
              <a:buFont typeface="Arial" pitchFamily="34" charset="0"/>
              <a:buChar char="•"/>
            </a:pPr>
            <a:r>
              <a:rPr lang="en-GB" sz="1400" dirty="0" smtClean="0">
                <a:latin typeface="+mj-lt"/>
              </a:rPr>
              <a:t>Establish clear medical device certification for mHealth to ensure </a:t>
            </a:r>
            <a:r>
              <a:rPr lang="en-GB" sz="1400" b="1" i="1" dirty="0" smtClean="0">
                <a:latin typeface="+mj-lt"/>
              </a:rPr>
              <a:t>accountability</a:t>
            </a:r>
            <a:r>
              <a:rPr lang="en-GB" sz="1400" b="1" dirty="0" smtClean="0">
                <a:latin typeface="+mj-lt"/>
              </a:rPr>
              <a:t> </a:t>
            </a:r>
            <a:r>
              <a:rPr lang="en-GB" sz="1400" dirty="0" smtClean="0">
                <a:latin typeface="+mj-lt"/>
              </a:rPr>
              <a:t>of stakeholders</a:t>
            </a:r>
          </a:p>
          <a:p>
            <a:pPr marL="111125" lvl="0" indent="-111125">
              <a:spcAft>
                <a:spcPts val="600"/>
              </a:spcAft>
              <a:buFont typeface="Arial" pitchFamily="34" charset="0"/>
              <a:buChar char="•"/>
            </a:pPr>
            <a:r>
              <a:rPr lang="en-GB" sz="1400" b="1" i="1" dirty="0" smtClean="0">
                <a:solidFill>
                  <a:srgbClr val="000000"/>
                </a:solidFill>
                <a:latin typeface="Georgia"/>
              </a:rPr>
              <a:t>Reward </a:t>
            </a:r>
            <a:r>
              <a:rPr lang="en-GB" sz="1400" dirty="0" smtClean="0">
                <a:solidFill>
                  <a:srgbClr val="000000"/>
                </a:solidFill>
                <a:latin typeface="Georgia"/>
              </a:rPr>
              <a:t>healthcare providers for attaining </a:t>
            </a:r>
            <a:r>
              <a:rPr lang="en-GB" sz="1400" b="1" i="1" dirty="0" smtClean="0">
                <a:solidFill>
                  <a:srgbClr val="000000"/>
                </a:solidFill>
                <a:latin typeface="Georgia"/>
              </a:rPr>
              <a:t>positive health outcomes and efficiency improvements </a:t>
            </a:r>
            <a:r>
              <a:rPr lang="en-GB" sz="1400" dirty="0" smtClean="0">
                <a:solidFill>
                  <a:srgbClr val="000000"/>
                </a:solidFill>
                <a:latin typeface="Georgia"/>
              </a:rPr>
              <a:t>by using mHealth solutions</a:t>
            </a:r>
            <a:endParaRPr lang="en-GB" sz="1400" dirty="0" smtClean="0">
              <a:latin typeface="+mj-lt"/>
            </a:endParaRPr>
          </a:p>
          <a:p>
            <a:pPr marL="111125" lvl="0" indent="-111125">
              <a:spcAft>
                <a:spcPts val="600"/>
              </a:spcAft>
              <a:buFont typeface="Arial" pitchFamily="34" charset="0"/>
              <a:buChar char="•"/>
            </a:pPr>
            <a:r>
              <a:rPr lang="en-GB" sz="1400" dirty="0" smtClean="0">
                <a:solidFill>
                  <a:srgbClr val="000000"/>
                </a:solidFill>
                <a:latin typeface="Georgia"/>
              </a:rPr>
              <a:t>Establish </a:t>
            </a:r>
            <a:r>
              <a:rPr lang="en-GB" sz="1400" b="1" i="1" dirty="0" smtClean="0">
                <a:solidFill>
                  <a:srgbClr val="000000"/>
                </a:solidFill>
                <a:latin typeface="Georgia"/>
              </a:rPr>
              <a:t>technology and data standards </a:t>
            </a:r>
            <a:r>
              <a:rPr lang="en-GB" sz="1400" dirty="0" smtClean="0">
                <a:solidFill>
                  <a:srgbClr val="000000"/>
                </a:solidFill>
                <a:latin typeface="Georgia"/>
              </a:rPr>
              <a:t>to ensure development of interoperable solutions</a:t>
            </a:r>
          </a:p>
          <a:p>
            <a:pPr marL="111125" indent="-111125">
              <a:buFont typeface="Arial" pitchFamily="34" charset="0"/>
              <a:buChar char="•"/>
            </a:pPr>
            <a:endParaRPr lang="en-GB" sz="1400" dirty="0" smtClean="0">
              <a:latin typeface="+mj-lt"/>
            </a:endParaRPr>
          </a:p>
          <a:p>
            <a:pPr marL="111125" indent="-111125">
              <a:buFont typeface="Arial" pitchFamily="34" charset="0"/>
              <a:buChar char="•"/>
            </a:pPr>
            <a:endParaRPr lang="en-GB" sz="1400" dirty="0" smtClean="0">
              <a:latin typeface="+mj-lt"/>
            </a:endParaRPr>
          </a:p>
          <a:p>
            <a:pPr marL="111125" indent="-111125">
              <a:buFont typeface="Arial" pitchFamily="34" charset="0"/>
              <a:buChar char="•"/>
            </a:pPr>
            <a:endParaRPr lang="en-GB" sz="1400" dirty="0" smtClean="0">
              <a:latin typeface="+mj-lt"/>
            </a:endParaRPr>
          </a:p>
          <a:p>
            <a:pPr>
              <a:buFont typeface="Arial" pitchFamily="34" charset="0"/>
              <a:buChar char="•"/>
            </a:pPr>
            <a:endParaRPr lang="en-GB" sz="1600" noProof="0" dirty="0" smtClean="0">
              <a:latin typeface="+mj-lt"/>
            </a:endParaRPr>
          </a:p>
        </p:txBody>
      </p:sp>
      <p:sp>
        <p:nvSpPr>
          <p:cNvPr id="54" name="Rectangle 53"/>
          <p:cNvSpPr/>
          <p:nvPr/>
        </p:nvSpPr>
        <p:spPr>
          <a:xfrm>
            <a:off x="3401979" y="2209800"/>
            <a:ext cx="3124200" cy="4572000"/>
          </a:xfrm>
          <a:prstGeom prst="rect">
            <a:avLst/>
          </a:prstGeom>
          <a:solidFill>
            <a:schemeClr val="accent2">
              <a:lumMod val="60000"/>
              <a:lumOff val="40000"/>
            </a:schemeClr>
          </a:solidFill>
          <a:ln w="25400">
            <a:solidFill>
              <a:schemeClr val="accent2">
                <a:lumMod val="60000"/>
                <a:lumOff val="40000"/>
              </a:schemeClr>
            </a:solidFill>
          </a:ln>
        </p:spPr>
        <p:txBody>
          <a:bodyPr vert="horz" wrap="square" lIns="91440" tIns="45720" rIns="91440" bIns="45720" rtlCol="0" anchor="t">
            <a:noAutofit/>
          </a:bodyPr>
          <a:lstStyle/>
          <a:p>
            <a:pPr algn="ctr">
              <a:spcAft>
                <a:spcPts val="600"/>
              </a:spcAft>
            </a:pPr>
            <a:r>
              <a:rPr lang="en-GB" sz="1600" b="1" i="1" dirty="0" smtClean="0">
                <a:latin typeface="+mj-lt"/>
              </a:rPr>
              <a:t>Establish re-imbursement and funding mechanisms</a:t>
            </a:r>
          </a:p>
          <a:p>
            <a:pPr marL="111125" lvl="0" indent="-111125">
              <a:spcAft>
                <a:spcPts val="600"/>
              </a:spcAft>
              <a:buFont typeface="Arial" pitchFamily="34" charset="0"/>
              <a:buChar char="•"/>
            </a:pPr>
            <a:r>
              <a:rPr lang="en-GB" sz="1400" dirty="0" smtClean="0">
                <a:solidFill>
                  <a:srgbClr val="000000"/>
                </a:solidFill>
                <a:latin typeface="Georgia"/>
              </a:rPr>
              <a:t>Create </a:t>
            </a:r>
            <a:r>
              <a:rPr lang="en-GB" sz="1400" b="1" i="1" dirty="0" smtClean="0">
                <a:solidFill>
                  <a:srgbClr val="000000"/>
                </a:solidFill>
                <a:latin typeface="Georgia"/>
              </a:rPr>
              <a:t> re-imbursement mechanisms to cover the cost of </a:t>
            </a:r>
            <a:r>
              <a:rPr lang="en-GB" sz="1400" b="1" i="1" dirty="0" err="1" smtClean="0">
                <a:solidFill>
                  <a:srgbClr val="000000"/>
                </a:solidFill>
                <a:latin typeface="Georgia"/>
              </a:rPr>
              <a:t>mHealth</a:t>
            </a:r>
            <a:r>
              <a:rPr lang="en-GB" sz="1400" b="1" i="1" dirty="0" smtClean="0">
                <a:solidFill>
                  <a:srgbClr val="000000"/>
                </a:solidFill>
                <a:latin typeface="Georgia"/>
              </a:rPr>
              <a:t> solutions</a:t>
            </a:r>
            <a:endParaRPr lang="en-GB" sz="1400" dirty="0" smtClean="0">
              <a:solidFill>
                <a:srgbClr val="000000"/>
              </a:solidFill>
              <a:latin typeface="Georgia"/>
            </a:endParaRPr>
          </a:p>
          <a:p>
            <a:pPr marL="111125" indent="-111125">
              <a:spcAft>
                <a:spcPts val="600"/>
              </a:spcAft>
              <a:buFont typeface="Arial" pitchFamily="34" charset="0"/>
              <a:buChar char="•"/>
            </a:pPr>
            <a:r>
              <a:rPr lang="en-GB" sz="1400" dirty="0" smtClean="0">
                <a:solidFill>
                  <a:srgbClr val="000000"/>
                </a:solidFill>
                <a:latin typeface="Georgia"/>
              </a:rPr>
              <a:t>Create</a:t>
            </a:r>
            <a:r>
              <a:rPr lang="en-GB" sz="1400" b="1" dirty="0" smtClean="0">
                <a:solidFill>
                  <a:srgbClr val="000000"/>
                </a:solidFill>
                <a:latin typeface="Georgia"/>
              </a:rPr>
              <a:t> </a:t>
            </a:r>
            <a:r>
              <a:rPr lang="en-GB" sz="1400" b="1" i="1" dirty="0" smtClean="0">
                <a:solidFill>
                  <a:srgbClr val="000000"/>
                </a:solidFill>
                <a:latin typeface="Georgia"/>
              </a:rPr>
              <a:t>favourable pricing models</a:t>
            </a:r>
            <a:r>
              <a:rPr lang="en-GB" sz="1400" b="1" dirty="0" smtClean="0">
                <a:solidFill>
                  <a:srgbClr val="000000"/>
                </a:solidFill>
                <a:latin typeface="Georgia"/>
              </a:rPr>
              <a:t> </a:t>
            </a:r>
            <a:r>
              <a:rPr lang="en-GB" sz="1400" dirty="0" smtClean="0">
                <a:solidFill>
                  <a:srgbClr val="000000"/>
                </a:solidFill>
                <a:latin typeface="Georgia"/>
              </a:rPr>
              <a:t>for mHealth solutions</a:t>
            </a:r>
          </a:p>
          <a:p>
            <a:pPr marL="111125" indent="-111125">
              <a:spcAft>
                <a:spcPts val="600"/>
              </a:spcAft>
              <a:buFont typeface="Arial" pitchFamily="34" charset="0"/>
              <a:buChar char="•"/>
            </a:pPr>
            <a:r>
              <a:rPr lang="en-GB" sz="1400" b="1" i="1" dirty="0" smtClean="0">
                <a:solidFill>
                  <a:srgbClr val="000000"/>
                </a:solidFill>
                <a:latin typeface="Georgia"/>
              </a:rPr>
              <a:t>Collaborate with NGOs </a:t>
            </a:r>
            <a:r>
              <a:rPr lang="en-GB" sz="1400" dirty="0" smtClean="0">
                <a:solidFill>
                  <a:srgbClr val="000000"/>
                </a:solidFill>
                <a:latin typeface="Georgia"/>
              </a:rPr>
              <a:t>and global health organisations to fund the development of mHealth solutions</a:t>
            </a:r>
          </a:p>
          <a:p>
            <a:pPr marL="111125" indent="-111125">
              <a:spcAft>
                <a:spcPts val="600"/>
              </a:spcAft>
              <a:buFont typeface="Arial" pitchFamily="34" charset="0"/>
              <a:buChar char="•"/>
            </a:pPr>
            <a:r>
              <a:rPr lang="en-GB" sz="1400" dirty="0" smtClean="0">
                <a:solidFill>
                  <a:srgbClr val="000000"/>
                </a:solidFill>
                <a:latin typeface="Georgia"/>
              </a:rPr>
              <a:t>Enter into </a:t>
            </a:r>
            <a:r>
              <a:rPr lang="en-GB" sz="1400" b="1" i="1" dirty="0" smtClean="0">
                <a:solidFill>
                  <a:srgbClr val="000000"/>
                </a:solidFill>
                <a:latin typeface="Georgia"/>
              </a:rPr>
              <a:t>public private partnerships</a:t>
            </a:r>
            <a:r>
              <a:rPr lang="en-GB" sz="1400" i="1" dirty="0" smtClean="0">
                <a:solidFill>
                  <a:srgbClr val="000000"/>
                </a:solidFill>
                <a:latin typeface="Georgia"/>
              </a:rPr>
              <a:t>  </a:t>
            </a:r>
            <a:r>
              <a:rPr lang="en-GB" sz="1400" dirty="0" smtClean="0">
                <a:solidFill>
                  <a:srgbClr val="000000"/>
                </a:solidFill>
                <a:latin typeface="Georgia"/>
              </a:rPr>
              <a:t>to make the development of </a:t>
            </a:r>
            <a:r>
              <a:rPr lang="en-GB" sz="1400" dirty="0" err="1" smtClean="0">
                <a:solidFill>
                  <a:srgbClr val="000000"/>
                </a:solidFill>
                <a:latin typeface="Georgia"/>
              </a:rPr>
              <a:t>mHealth</a:t>
            </a:r>
            <a:r>
              <a:rPr lang="en-GB" sz="1400" dirty="0" smtClean="0">
                <a:solidFill>
                  <a:srgbClr val="000000"/>
                </a:solidFill>
                <a:latin typeface="Georgia"/>
              </a:rPr>
              <a:t> solutions </a:t>
            </a:r>
            <a:r>
              <a:rPr lang="en-GB" sz="1400" smtClean="0">
                <a:solidFill>
                  <a:srgbClr val="000000"/>
                </a:solidFill>
                <a:latin typeface="Georgia"/>
              </a:rPr>
              <a:t>more efficient</a:t>
            </a:r>
            <a:endParaRPr lang="en-GB" sz="1400" dirty="0" smtClean="0">
              <a:solidFill>
                <a:srgbClr val="000000"/>
              </a:solidFill>
              <a:latin typeface="Georgia"/>
            </a:endParaRPr>
          </a:p>
          <a:p>
            <a:pPr lvl="0">
              <a:buFont typeface="Arial" pitchFamily="34" charset="0"/>
              <a:buChar char="•"/>
            </a:pPr>
            <a:endParaRPr lang="en-GB" sz="1400" dirty="0" smtClean="0">
              <a:solidFill>
                <a:srgbClr val="000000"/>
              </a:solidFill>
              <a:latin typeface="Georgia"/>
            </a:endParaRPr>
          </a:p>
          <a:p>
            <a:pPr lvl="0">
              <a:buFont typeface="Arial" pitchFamily="34" charset="0"/>
              <a:buChar char="•"/>
            </a:pPr>
            <a:endParaRPr lang="en-GB" sz="1400" dirty="0" smtClean="0">
              <a:solidFill>
                <a:srgbClr val="000000"/>
              </a:solidFill>
              <a:latin typeface="Georgia"/>
            </a:endParaRPr>
          </a:p>
          <a:p>
            <a:pPr>
              <a:buFont typeface="Arial" pitchFamily="34" charset="0"/>
              <a:buChar char="•"/>
            </a:pPr>
            <a:endParaRPr lang="en-GB" sz="1600" b="1" i="1" noProof="0" dirty="0" smtClean="0">
              <a:latin typeface="+mj-lt"/>
            </a:endParaRPr>
          </a:p>
        </p:txBody>
      </p:sp>
      <p:sp>
        <p:nvSpPr>
          <p:cNvPr id="55" name="Rectangle 54"/>
          <p:cNvSpPr/>
          <p:nvPr/>
        </p:nvSpPr>
        <p:spPr>
          <a:xfrm>
            <a:off x="6629399" y="2209800"/>
            <a:ext cx="2877857" cy="4572000"/>
          </a:xfrm>
          <a:prstGeom prst="rect">
            <a:avLst/>
          </a:prstGeom>
          <a:solidFill>
            <a:schemeClr val="accent1">
              <a:lumMod val="20000"/>
              <a:lumOff val="80000"/>
            </a:schemeClr>
          </a:solidFill>
          <a:ln w="25400">
            <a:solidFill>
              <a:schemeClr val="accent1">
                <a:lumMod val="20000"/>
                <a:lumOff val="80000"/>
              </a:schemeClr>
            </a:solidFill>
          </a:ln>
        </p:spPr>
        <p:txBody>
          <a:bodyPr vert="horz" wrap="square" lIns="91440" tIns="45720" rIns="91440" bIns="45720" rtlCol="0" anchor="t">
            <a:noAutofit/>
          </a:bodyPr>
          <a:lstStyle/>
          <a:p>
            <a:pPr algn="ctr">
              <a:spcAft>
                <a:spcPts val="600"/>
              </a:spcAft>
            </a:pPr>
            <a:r>
              <a:rPr lang="en-GB" sz="1600" b="1" i="1" noProof="0" dirty="0" smtClean="0">
                <a:latin typeface="+mj-lt"/>
              </a:rPr>
              <a:t>Enable the adoption and use of mHealth</a:t>
            </a:r>
            <a:endParaRPr lang="en-GB" sz="1600" b="1" i="1" dirty="0" smtClean="0">
              <a:latin typeface="+mj-lt"/>
            </a:endParaRPr>
          </a:p>
          <a:p>
            <a:pPr marL="111125" lvl="0" indent="-111125">
              <a:spcAft>
                <a:spcPts val="600"/>
              </a:spcAft>
              <a:buFont typeface="Arial" pitchFamily="34" charset="0"/>
              <a:buChar char="•"/>
            </a:pPr>
            <a:r>
              <a:rPr lang="en-GB" sz="1400" b="1" i="1" dirty="0" smtClean="0">
                <a:solidFill>
                  <a:srgbClr val="000000"/>
                </a:solidFill>
                <a:latin typeface="+mj-lt"/>
              </a:rPr>
              <a:t>Continue building evidence base </a:t>
            </a:r>
            <a:r>
              <a:rPr lang="en-GB" sz="1400" dirty="0" smtClean="0">
                <a:solidFill>
                  <a:srgbClr val="000000"/>
                </a:solidFill>
                <a:latin typeface="+mj-lt"/>
              </a:rPr>
              <a:t>of mHealth solutions</a:t>
            </a:r>
            <a:endParaRPr lang="en-GB" sz="1400" b="1" i="1" dirty="0" smtClean="0">
              <a:solidFill>
                <a:srgbClr val="000000"/>
              </a:solidFill>
              <a:latin typeface="+mj-lt"/>
            </a:endParaRPr>
          </a:p>
          <a:p>
            <a:pPr marL="111125" lvl="0" indent="-111125">
              <a:spcAft>
                <a:spcPts val="600"/>
              </a:spcAft>
              <a:buFont typeface="Arial" pitchFamily="34" charset="0"/>
              <a:buChar char="•"/>
            </a:pPr>
            <a:r>
              <a:rPr lang="en-GB" sz="1400" dirty="0" smtClean="0">
                <a:solidFill>
                  <a:srgbClr val="000000"/>
                </a:solidFill>
                <a:latin typeface="+mj-lt"/>
              </a:rPr>
              <a:t>Encourage clinical engagements to facilitate </a:t>
            </a:r>
            <a:r>
              <a:rPr lang="en-GB" sz="1400" b="1" i="1" dirty="0" smtClean="0">
                <a:solidFill>
                  <a:srgbClr val="000000"/>
                </a:solidFill>
                <a:latin typeface="+mj-lt"/>
              </a:rPr>
              <a:t>refinement of exact needs</a:t>
            </a:r>
            <a:r>
              <a:rPr lang="en-GB" sz="1400" dirty="0" smtClean="0">
                <a:solidFill>
                  <a:srgbClr val="000000"/>
                </a:solidFill>
                <a:latin typeface="+mj-lt"/>
              </a:rPr>
              <a:t> for mHealth solutions</a:t>
            </a:r>
          </a:p>
          <a:p>
            <a:pPr marL="111125" lvl="0" indent="-111125">
              <a:spcAft>
                <a:spcPts val="600"/>
              </a:spcAft>
              <a:buFont typeface="Arial" pitchFamily="34" charset="0"/>
              <a:buChar char="•"/>
            </a:pPr>
            <a:r>
              <a:rPr lang="en-GB" sz="1400" dirty="0" smtClean="0">
                <a:solidFill>
                  <a:srgbClr val="000000"/>
                </a:solidFill>
                <a:latin typeface="+mj-lt"/>
              </a:rPr>
              <a:t>Drive </a:t>
            </a:r>
            <a:r>
              <a:rPr lang="en-GB" sz="1400" b="1" i="1" dirty="0" smtClean="0">
                <a:solidFill>
                  <a:srgbClr val="000000"/>
                </a:solidFill>
                <a:latin typeface="+mj-lt"/>
              </a:rPr>
              <a:t>clinical leadership</a:t>
            </a:r>
            <a:r>
              <a:rPr lang="en-GB" sz="1400" i="1" dirty="0" smtClean="0">
                <a:solidFill>
                  <a:srgbClr val="000000"/>
                </a:solidFill>
                <a:latin typeface="+mj-lt"/>
              </a:rPr>
              <a:t> </a:t>
            </a:r>
            <a:r>
              <a:rPr lang="en-GB" sz="1400" dirty="0" smtClean="0">
                <a:solidFill>
                  <a:srgbClr val="000000"/>
                </a:solidFill>
                <a:latin typeface="+mj-lt"/>
              </a:rPr>
              <a:t>to establish pioneers of mHealth implementation</a:t>
            </a:r>
          </a:p>
          <a:p>
            <a:pPr marL="111125" lvl="0" indent="-111125">
              <a:spcAft>
                <a:spcPts val="600"/>
              </a:spcAft>
              <a:buFont typeface="Arial" pitchFamily="34" charset="0"/>
              <a:buChar char="•"/>
            </a:pPr>
            <a:r>
              <a:rPr lang="en-GB" sz="1400" dirty="0" smtClean="0">
                <a:solidFill>
                  <a:srgbClr val="000000"/>
                </a:solidFill>
                <a:latin typeface="+mj-lt"/>
              </a:rPr>
              <a:t>Incentivise healthcare providers to </a:t>
            </a:r>
            <a:r>
              <a:rPr lang="en-GB" sz="1400" b="1" i="1" dirty="0" smtClean="0">
                <a:solidFill>
                  <a:srgbClr val="000000"/>
                </a:solidFill>
                <a:latin typeface="+mj-lt"/>
              </a:rPr>
              <a:t>promote awareness of mHealth benefits</a:t>
            </a:r>
          </a:p>
          <a:p>
            <a:pPr marL="111125" lvl="0" indent="-111125">
              <a:spcAft>
                <a:spcPts val="600"/>
              </a:spcAft>
              <a:buFont typeface="Arial" pitchFamily="34" charset="0"/>
              <a:buChar char="•"/>
            </a:pPr>
            <a:r>
              <a:rPr lang="en-GB" sz="1400" dirty="0" smtClean="0">
                <a:solidFill>
                  <a:srgbClr val="000000"/>
                </a:solidFill>
                <a:latin typeface="+mj-lt"/>
              </a:rPr>
              <a:t>Establish education systems across all healthcare professionals to </a:t>
            </a:r>
            <a:r>
              <a:rPr lang="en-GB" sz="1400" b="1" i="1" dirty="0" smtClean="0">
                <a:solidFill>
                  <a:srgbClr val="000000"/>
                </a:solidFill>
                <a:latin typeface="+mj-lt"/>
              </a:rPr>
              <a:t>train </a:t>
            </a:r>
            <a:r>
              <a:rPr lang="en-GB" sz="1400" dirty="0" smtClean="0">
                <a:solidFill>
                  <a:srgbClr val="000000"/>
                </a:solidFill>
                <a:latin typeface="+mj-lt"/>
              </a:rPr>
              <a:t>them</a:t>
            </a:r>
            <a:r>
              <a:rPr lang="en-GB" sz="1400" b="1" i="1" dirty="0" smtClean="0">
                <a:solidFill>
                  <a:srgbClr val="000000"/>
                </a:solidFill>
                <a:latin typeface="+mj-lt"/>
              </a:rPr>
              <a:t> on how to use mHealth solutions</a:t>
            </a:r>
            <a:endParaRPr lang="en-GB" sz="1400" dirty="0" smtClean="0">
              <a:solidFill>
                <a:srgbClr val="000000"/>
              </a:solidFill>
              <a:latin typeface="Georgia"/>
            </a:endParaRPr>
          </a:p>
          <a:p>
            <a:pPr>
              <a:buFont typeface="Arial" pitchFamily="34" charset="0"/>
              <a:buChar char="•"/>
            </a:pPr>
            <a:endParaRPr lang="en-GB" sz="1400" dirty="0" smtClean="0">
              <a:solidFill>
                <a:srgbClr val="000000"/>
              </a:solidFill>
              <a:latin typeface="Georgia"/>
            </a:endParaRPr>
          </a:p>
          <a:p>
            <a:pPr lvl="0">
              <a:buFont typeface="Arial" pitchFamily="34" charset="0"/>
              <a:buChar char="•"/>
            </a:pPr>
            <a:endParaRPr lang="en-GB" sz="1400" dirty="0" smtClean="0">
              <a:solidFill>
                <a:srgbClr val="000000"/>
              </a:solidFill>
              <a:latin typeface="Georgia"/>
            </a:endParaRPr>
          </a:p>
          <a:p>
            <a:pPr>
              <a:buFont typeface="Arial" pitchFamily="34" charset="0"/>
              <a:buChar char="•"/>
            </a:pPr>
            <a:endParaRPr lang="en-GB" sz="1600" dirty="0" smtClean="0">
              <a:solidFill>
                <a:srgbClr val="000000"/>
              </a:solidFill>
              <a:latin typeface="Georgia"/>
            </a:endParaRPr>
          </a:p>
          <a:p>
            <a:pPr lvl="0">
              <a:buFont typeface="Arial" pitchFamily="34" charset="0"/>
              <a:buChar char="•"/>
            </a:pPr>
            <a:endParaRPr lang="en-GB" sz="1600" dirty="0" smtClean="0">
              <a:solidFill>
                <a:srgbClr val="000000"/>
              </a:solidFill>
              <a:latin typeface="Georgia"/>
            </a:endParaRPr>
          </a:p>
          <a:p>
            <a:pPr>
              <a:buFont typeface="Arial" pitchFamily="34" charset="0"/>
              <a:buChar char="•"/>
            </a:pPr>
            <a:endParaRPr lang="en-GB" sz="1600" b="1" i="1" noProof="0" dirty="0" smtClean="0">
              <a:latin typeface="+mj-lt"/>
            </a:endParaRPr>
          </a:p>
        </p:txBody>
      </p:sp>
      <p:sp>
        <p:nvSpPr>
          <p:cNvPr id="56" name="TextBox 55"/>
          <p:cNvSpPr txBox="1"/>
          <p:nvPr>
            <p:custDataLst>
              <p:tags r:id="rId5"/>
            </p:custDataLst>
          </p:nvPr>
        </p:nvSpPr>
        <p:spPr>
          <a:xfrm>
            <a:off x="533400" y="6769100"/>
            <a:ext cx="1013098" cy="238527"/>
          </a:xfrm>
          <a:prstGeom prst="rect">
            <a:avLst/>
          </a:prstGeom>
          <a:noFill/>
        </p:spPr>
        <p:txBody>
          <a:bodyPr vert="horz" wrap="none" lIns="0" tIns="57150" rIns="0" bIns="57150" rtlCol="0">
            <a:spAutoFit/>
          </a:bodyPr>
          <a:lstStyle/>
          <a:p>
            <a:pPr indent="-274320"/>
            <a:r>
              <a:rPr lang="en-GB" sz="800" dirty="0" smtClean="0">
                <a:latin typeface="Arial"/>
                <a:cs typeface="Arial" pitchFamily="34" charset="0"/>
              </a:rPr>
              <a:t>Source: PwC Analysis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52" name="Text Placeholder 51"/>
          <p:cNvSpPr>
            <a:spLocks noGrp="1"/>
          </p:cNvSpPr>
          <p:nvPr>
            <p:ph type="body" sz="quarter" idx="10"/>
          </p:nvPr>
        </p:nvSpPr>
        <p:spPr/>
        <p:txBody>
          <a:bodyPr/>
          <a:lstStyle/>
          <a:p>
            <a:pPr>
              <a:spcAft>
                <a:spcPts val="1003"/>
              </a:spcAft>
            </a:pPr>
            <a:r>
              <a:rPr lang="en-GB" dirty="0" smtClean="0"/>
              <a:t>The information contained in this document is provided 'as is', for general guidance on matters of interest only. PricewaterhouseCoopers is not herein engaged in rendering legal, accounting, tax, or other professional advice and services. Before making any decision or taking any action, you should consult a competent professional advisor.</a:t>
            </a:r>
          </a:p>
          <a:p>
            <a:r>
              <a:rPr lang="en-GB" dirty="0" smtClean="0"/>
              <a:t>© 2011 PricewaterhouseCoopers Private Limited. All rights reserved. In this document, “PwC” refers to PricewaterhouseCoopers Private Limited (a limited liability company in India), which is a member firm of PricewaterhouseCoopers International Limited, each member firm of which is a separate legal entity.</a:t>
            </a:r>
            <a:endParaRPr lang="en-GB" dirty="0"/>
          </a:p>
        </p:txBody>
      </p:sp>
      <p:sp>
        <p:nvSpPr>
          <p:cNvPr id="50" name="Title 49"/>
          <p:cNvSpPr>
            <a:spLocks noGrp="1"/>
          </p:cNvSpPr>
          <p:nvPr>
            <p:ph type="title"/>
          </p:nvPr>
        </p:nvSpPr>
        <p:spPr/>
        <p:txBody>
          <a:bodyPr/>
          <a:lstStyle/>
          <a:p>
            <a:r>
              <a:rPr lang="en-GB" dirty="0" smtClean="0"/>
              <a:t>Thank You</a:t>
            </a: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MRTDOCUMENTTYPE" val="2"/>
  <p:tag name="TOCAPPENDIXTEXT" val="Appendices"/>
  <p:tag name="TABLEHEADERFONTSIZE" val="20"/>
  <p:tag name="TABLESTYLEID" val="{D5C30875-5027-47A9-8995-C2BF9F8F2FF4}"/>
  <p:tag name="TABLEDEFAULTFONTSIZE" val="18"/>
  <p:tag name="SHOWPRESENTATIONDISCLAIMER" val="No"/>
  <p:tag name="DESCRIPTOR" val="Business Unit"/>
  <p:tag name="PRESENTATIONDISCLAIMER" val="No Disclaimer"/>
  <p:tag name="SMARTTOCSLIDENUMBER" val="2"/>
  <p:tag name="PICTURE" val="[New Brand] Suspension bridge"/>
  <p:tag name="TOCSECTIONTEXT" val="  "/>
  <p:tag name="TOCPAGETEXT}{@TOCPAGELANGUAGETEXT" val="Page"/>
  <p:tag name="TOCTEXT" val="Table of Contents"/>
  <p:tag name="TOCPAGETEXT" val="Page"/>
  <p:tag name="TOCSECTIONHEADERTEXT" val="Section"/>
  <p:tag name="TOCOVERVIEWTEXT" val="Overview"/>
  <p:tag name="GRIDON" val="No"/>
  <p:tag name="SMARTTOCSTYLE" val="Standard Table of Contents (Small Font) [new brand]"/>
  <p:tag name="SMARTTOCHYPERLINK" val="NO"/>
  <p:tag name="SHOW DRAFT STAMP" val="YES"/>
  <p:tag name="SHOW DATE FILEPATH" val="NO"/>
  <p:tag name="PRESENTATION THEME COLOR" val="PwC Orange"/>
  <p:tag name="HASFRONTIMAGE" val="YES"/>
  <p:tag name="LANGUAGE" val="English (UK)"/>
  <p:tag name="TITLE" val="GSMA"/>
  <p:tag name="SUBTITLE" val="Socio-economic impact of mHealth"/>
  <p:tag name="BUSINESSUNITCOVERTEXT" val="www.pwc.com"/>
  <p:tag name="DRAFT STAMP" val="Draft"/>
  <p:tag name="CONFIDENTIALITY STAMP" val="Strictly Private and Confidential"/>
  <p:tag name="REPORT DATE" val="20 May 2013"/>
</p:tagLst>
</file>

<file path=ppt/tags/tag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xml><?xml version="1.0" encoding="utf-8"?>
<p:tagLst xmlns:a="http://schemas.openxmlformats.org/drawingml/2006/main" xmlns:r="http://schemas.openxmlformats.org/officeDocument/2006/relationships" xmlns:p="http://schemas.openxmlformats.org/presentationml/2006/main">
  <p:tag name="SMARTREAD" val="{@Title}"/>
  <p:tag name="SMARTWRITE" val="{@Title}"/>
</p:tagLst>
</file>

<file path=ppt/tags/tag4.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Lst>
</file>

<file path=ppt/tags/tag5.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6.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7.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Lst>
</file>

<file path=ppt/tags/tag8.xml><?xml version="1.0" encoding="utf-8"?>
<p:tagLst xmlns:a="http://schemas.openxmlformats.org/drawingml/2006/main" xmlns:r="http://schemas.openxmlformats.org/officeDocument/2006/relationships" xmlns:p="http://schemas.openxmlformats.org/presentationml/2006/main">
  <p:tag name="SMARTOBJECT" val="Confidentiality stamp Large Title and Subtitle v.2"/>
  <p:tag name="SMARTREAD" val="{@Confidentiality stamp}"/>
  <p:tag name="SMARTWRITE" val="{@Confidentiality stamp}"/>
</p:tagLst>
</file>

<file path=ppt/tags/tag9.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Lst>
</file>

<file path=ppt/tags/tag10.xml><?xml version="1.0" encoding="utf-8"?>
<p:tagLst xmlns:a="http://schemas.openxmlformats.org/drawingml/2006/main" xmlns:r="http://schemas.openxmlformats.org/officeDocument/2006/relationships" xmlns:p="http://schemas.openxmlformats.org/presentationml/2006/main">
  <p:tag name="FULLLENGTH" val="True"/>
</p:tagLst>
</file>

<file path=ppt/tags/tag1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3.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8.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9.xml><?xml version="1.0" encoding="utf-8"?>
<p:tagLst xmlns:a="http://schemas.openxmlformats.org/drawingml/2006/main" xmlns:r="http://schemas.openxmlformats.org/officeDocument/2006/relationships" xmlns:p="http://schemas.openxmlformats.org/presentationml/2006/main">
  <p:tag name="FULLLENGTH" val="True"/>
</p:tagLst>
</file>

<file path=ppt/tags/tag20.xml><?xml version="1.0" encoding="utf-8"?>
<p:tagLst xmlns:a="http://schemas.openxmlformats.org/drawingml/2006/main" xmlns:r="http://schemas.openxmlformats.org/officeDocument/2006/relationships" xmlns:p="http://schemas.openxmlformats.org/presentationml/2006/main">
  <p:tag name="FULLLENGTH" val="True"/>
</p:tagLst>
</file>

<file path=ppt/tags/tag2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23.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2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6.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2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0.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31.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3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3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3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8.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39.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4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4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4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4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4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45.xml><?xml version="1.0" encoding="utf-8"?>
<p:tagLst xmlns:a="http://schemas.openxmlformats.org/drawingml/2006/main" xmlns:r="http://schemas.openxmlformats.org/officeDocument/2006/relationships" xmlns:p="http://schemas.openxmlformats.org/presentationml/2006/main">
  <p:tag name="FULLLENGTH" val="True"/>
</p:tagLst>
</file>

<file path=ppt/tags/tag46.xml><?xml version="1.0" encoding="utf-8"?>
<p:tagLst xmlns:a="http://schemas.openxmlformats.org/drawingml/2006/main" xmlns:r="http://schemas.openxmlformats.org/officeDocument/2006/relationships" xmlns:p="http://schemas.openxmlformats.org/presentationml/2006/main">
  <p:tag name="FULLLENGTH" val="True"/>
</p:tagLst>
</file>

<file path=ppt/tags/tag47.xml><?xml version="1.0" encoding="utf-8"?>
<p:tagLst xmlns:a="http://schemas.openxmlformats.org/drawingml/2006/main" xmlns:r="http://schemas.openxmlformats.org/officeDocument/2006/relationships" xmlns:p="http://schemas.openxmlformats.org/presentationml/2006/main">
  <p:tag name="FULLLENGTH" val="True"/>
</p:tagLst>
</file>

<file path=ppt/tags/tag4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9.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50.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5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5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5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5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56.xml><?xml version="1.0" encoding="utf-8"?>
<p:tagLst xmlns:a="http://schemas.openxmlformats.org/drawingml/2006/main" xmlns:r="http://schemas.openxmlformats.org/officeDocument/2006/relationships" xmlns:p="http://schemas.openxmlformats.org/presentationml/2006/main">
  <p:tag name="FULLLENGTH" val="True"/>
</p:tagLst>
</file>

<file path=ppt/tags/tag57.xml><?xml version="1.0" encoding="utf-8"?>
<p:tagLst xmlns:a="http://schemas.openxmlformats.org/drawingml/2006/main" xmlns:r="http://schemas.openxmlformats.org/officeDocument/2006/relationships" xmlns:p="http://schemas.openxmlformats.org/presentationml/2006/main">
  <p:tag name="FULLLENGTH" val="True"/>
</p:tagLst>
</file>

<file path=ppt/tags/tag58.xml><?xml version="1.0" encoding="utf-8"?>
<p:tagLst xmlns:a="http://schemas.openxmlformats.org/drawingml/2006/main" xmlns:r="http://schemas.openxmlformats.org/officeDocument/2006/relationships" xmlns:p="http://schemas.openxmlformats.org/presentationml/2006/main">
  <p:tag name="FULLLENGTH" val="True"/>
</p:tagLst>
</file>

<file path=ppt/tags/tag5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0.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61.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6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6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6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6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67.xml><?xml version="1.0" encoding="utf-8"?>
<p:tagLst xmlns:a="http://schemas.openxmlformats.org/drawingml/2006/main" xmlns:r="http://schemas.openxmlformats.org/officeDocument/2006/relationships" xmlns:p="http://schemas.openxmlformats.org/presentationml/2006/main">
  <p:tag name="FULLLENGTH" val="True"/>
</p:tagLst>
</file>

<file path=ppt/tags/tag68.xml><?xml version="1.0" encoding="utf-8"?>
<p:tagLst xmlns:a="http://schemas.openxmlformats.org/drawingml/2006/main" xmlns:r="http://schemas.openxmlformats.org/officeDocument/2006/relationships" xmlns:p="http://schemas.openxmlformats.org/presentationml/2006/main">
  <p:tag name="FULLLENGTH" val="True"/>
</p:tagLst>
</file>

<file path=ppt/tags/tag69.xml><?xml version="1.0" encoding="utf-8"?>
<p:tagLst xmlns:a="http://schemas.openxmlformats.org/drawingml/2006/main" xmlns:r="http://schemas.openxmlformats.org/officeDocument/2006/relationships" xmlns:p="http://schemas.openxmlformats.org/presentationml/2006/main">
  <p:tag name="FULLLENGTH" val="True"/>
</p:tagLst>
</file>

<file path=ppt/tags/tag7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1.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72.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7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7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7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9.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80.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8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8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8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7.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8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89.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93.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9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9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97.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0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4.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0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06.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0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1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11.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12.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1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1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1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18.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19.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20.xml><?xml version="1.0" encoding="utf-8"?>
<p:tagLst xmlns:a="http://schemas.openxmlformats.org/drawingml/2006/main" xmlns:r="http://schemas.openxmlformats.org/officeDocument/2006/relationships" xmlns:p="http://schemas.openxmlformats.org/presentationml/2006/main">
  <p:tag name="FRAME LINE STANDARD" val="dfackjbvpio"/>
</p:tagLst>
</file>

<file path=ppt/tags/tag121.xml><?xml version="1.0" encoding="utf-8"?>
<p:tagLst xmlns:a="http://schemas.openxmlformats.org/drawingml/2006/main" xmlns:r="http://schemas.openxmlformats.org/officeDocument/2006/relationships" xmlns:p="http://schemas.openxmlformats.org/presentationml/2006/main">
  <p:tag name="PWC TEXT STANDARD" val=";djapoicjv"/>
</p:tagLst>
</file>

<file path=ppt/tags/tag122.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 name="SMARTOBJECT" val="StandardSectionDivider"/>
</p:tagLst>
</file>

<file path=ppt/tags/tag12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2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5.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27.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28.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29.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3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3.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34.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35.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36.xml><?xml version="1.0" encoding="utf-8"?>
<p:tagLst xmlns:a="http://schemas.openxmlformats.org/drawingml/2006/main" xmlns:r="http://schemas.openxmlformats.org/officeDocument/2006/relationships" xmlns:p="http://schemas.openxmlformats.org/presentationml/2006/main">
  <p:tag name="FRAME LINE" val=";kdj;oiajcp;"/>
</p:tagLst>
</file>

<file path=ppt/tags/tag137.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8.xml><?xml version="1.0" encoding="utf-8"?>
<p:tagLst xmlns:a="http://schemas.openxmlformats.org/drawingml/2006/main" xmlns:r="http://schemas.openxmlformats.org/officeDocument/2006/relationships" xmlns:p="http://schemas.openxmlformats.org/presentationml/2006/main">
  <p:tag name="PWC TEXT" val=";lhd;lao"/>
</p:tagLst>
</file>

<file path=ppt/tags/tag139.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4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43.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44.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6.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47.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50.xml><?xml version="1.0" encoding="utf-8"?>
<p:tagLst xmlns:a="http://schemas.openxmlformats.org/drawingml/2006/main" xmlns:r="http://schemas.openxmlformats.org/officeDocument/2006/relationships" xmlns:p="http://schemas.openxmlformats.org/presentationml/2006/main">
  <p:tag name="SMARTREAD" val="{@Title}"/>
  <p:tag name="SMARTWRITE" val="{@Title}"/>
</p:tagLst>
</file>

<file path=ppt/tags/tag151.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Lst>
</file>

<file path=ppt/tags/tag152.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Cover with Content v.2"/>
</p:tagLst>
</file>

<file path=ppt/tags/tag153.xml><?xml version="1.0" encoding="utf-8"?>
<p:tagLst xmlns:a="http://schemas.openxmlformats.org/drawingml/2006/main" xmlns:r="http://schemas.openxmlformats.org/officeDocument/2006/relationships" xmlns:p="http://schemas.openxmlformats.org/presentationml/2006/main">
  <p:tag name="SMARTREAD" val="{@Draft stamp}"/>
  <p:tag name="SMARTISVISIBLE" val="{@Show Draft stamp} = Yes"/>
  <p:tag name="SMARTWRITE" val="{@Draft stamp}"/>
  <p:tag name="SMARTOBJECT" val="Draft stamp Cover with Content v.2"/>
</p:tagLst>
</file>

<file path=ppt/tags/tag154.xml><?xml version="1.0" encoding="utf-8"?>
<p:tagLst xmlns:a="http://schemas.openxmlformats.org/drawingml/2006/main" xmlns:r="http://schemas.openxmlformats.org/officeDocument/2006/relationships" xmlns:p="http://schemas.openxmlformats.org/presentationml/2006/main">
  <p:tag name="SMARTREAD" val="{@Confidentiality stamp}"/>
  <p:tag name="SMARTWRITE" val="{@Confidentiality stamp}"/>
  <p:tag name="SMARTOBJECT" val="Confidentiality stamp Cover with Content v.2"/>
</p:tagLst>
</file>

<file path=ppt/tags/tag155.xml><?xml version="1.0" encoding="utf-8"?>
<p:tagLst xmlns:a="http://schemas.openxmlformats.org/drawingml/2006/main" xmlns:r="http://schemas.openxmlformats.org/officeDocument/2006/relationships" xmlns:p="http://schemas.openxmlformats.org/presentationml/2006/main">
  <p:tag name="SMARTREAD" val="{@Report date}"/>
  <p:tag name="SMARTWRITE" val="{@Report date}"/>
  <p:tag name="SMARTOBJECT" val="Report date Cover with Content v.2"/>
</p:tagLst>
</file>

<file path=ppt/tags/tag156.xml><?xml version="1.0" encoding="utf-8"?>
<p:tagLst xmlns:a="http://schemas.openxmlformats.org/drawingml/2006/main" xmlns:r="http://schemas.openxmlformats.org/officeDocument/2006/relationships" xmlns:p="http://schemas.openxmlformats.org/presentationml/2006/main">
  <p:tag name="SMARTOBJECT" val="Cover Content"/>
</p:tagLst>
</file>

<file path=ppt/tags/tag157.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58.xml><?xml version="1.0" encoding="utf-8"?>
<p:tagLst xmlns:a="http://schemas.openxmlformats.org/drawingml/2006/main" xmlns:r="http://schemas.openxmlformats.org/officeDocument/2006/relationships" xmlns:p="http://schemas.openxmlformats.org/presentationml/2006/main">
  <p:tag name="SMARTREAD" val="{@Title}"/>
  <p:tag name="SMARTWRITE" val="{@Title}"/>
</p:tagLst>
</file>

<file path=ppt/tags/tag159.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Lst>
</file>

<file path=ppt/tags/tag160.xml><?xml version="1.0" encoding="utf-8"?>
<p:tagLst xmlns:a="http://schemas.openxmlformats.org/drawingml/2006/main" xmlns:r="http://schemas.openxmlformats.org/officeDocument/2006/relationships" xmlns:p="http://schemas.openxmlformats.org/presentationml/2006/main">
  <p:tag name="SMARTOBJECT" val="Descriptor Fixed Logo v.2"/>
  <p:tag name="SMARTREAD" val="{@BusinessUnitCoverText}"/>
  <p:tag name="SMARTWRITE" val="{@BusinessUnitCoverText}"/>
</p:tagLst>
</file>

<file path=ppt/tags/tag161.xml><?xml version="1.0" encoding="utf-8"?>
<p:tagLst xmlns:a="http://schemas.openxmlformats.org/drawingml/2006/main" xmlns:r="http://schemas.openxmlformats.org/officeDocument/2006/relationships" xmlns:p="http://schemas.openxmlformats.org/presentationml/2006/main">
  <p:tag name="SMARTOBJECT" val="Draft stamp Fixed Logo v.2"/>
  <p:tag name="SMARTREAD" val="{@Draft stamp}"/>
  <p:tag name="SMARTWRITE" val="{@Draft stamp}"/>
  <p:tag name="SMARTISVISIBLE" val="{@Show Draft stamp} = Yes"/>
</p:tagLst>
</file>

<file path=ppt/tags/tag162.xml><?xml version="1.0" encoding="utf-8"?>
<p:tagLst xmlns:a="http://schemas.openxmlformats.org/drawingml/2006/main" xmlns:r="http://schemas.openxmlformats.org/officeDocument/2006/relationships" xmlns:p="http://schemas.openxmlformats.org/presentationml/2006/main">
  <p:tag name="SMARTOBJECT" val="Confidentiality stamp Fixed Logo v.2"/>
  <p:tag name="SMARTREAD" val="{@Confidentiality stamp}"/>
  <p:tag name="SMARTWRITE" val="{@Confidentiality stamp}"/>
</p:tagLst>
</file>

<file path=ppt/tags/tag163.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Fixed Logo v.2"/>
  <p:tag name="SMARTREAD" val="{@Report date}"/>
</p:tagLst>
</file>

<file path=ppt/tags/tag164.xml><?xml version="1.0" encoding="utf-8"?>
<p:tagLst xmlns:a="http://schemas.openxmlformats.org/drawingml/2006/main" xmlns:r="http://schemas.openxmlformats.org/officeDocument/2006/relationships" xmlns:p="http://schemas.openxmlformats.org/presentationml/2006/main">
  <p:tag name="SMARTREAD" val="{@Title}"/>
  <p:tag name="SMARTWRITE" val="{@Title}"/>
</p:tagLst>
</file>

<file path=ppt/tags/tag16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Lst>
</file>

<file path=ppt/tags/tag166.xml><?xml version="1.0" encoding="utf-8"?>
<p:tagLst xmlns:a="http://schemas.openxmlformats.org/drawingml/2006/main" xmlns:r="http://schemas.openxmlformats.org/officeDocument/2006/relationships" xmlns:p="http://schemas.openxmlformats.org/presentationml/2006/main">
  <p:tag name="SMARTOBJECT" val="Descriptor Colour v.2"/>
  <p:tag name="SMARTREAD" val="{@BusinessUnitCoverText}"/>
  <p:tag name="SMARTWRITE" val="{@BusinessUnitCoverText}"/>
</p:tagLst>
</file>

<file path=ppt/tags/tag167.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Draft stamp Colour v.2"/>
  <p:tag name="SMARTREAD" val="{@Draft stamp}"/>
  <p:tag name="SMARTWRITE" val="{@Draft stamp}"/>
</p:tagLst>
</file>

<file path=ppt/tags/tag168.xml><?xml version="1.0" encoding="utf-8"?>
<p:tagLst xmlns:a="http://schemas.openxmlformats.org/drawingml/2006/main" xmlns:r="http://schemas.openxmlformats.org/officeDocument/2006/relationships" xmlns:p="http://schemas.openxmlformats.org/presentationml/2006/main">
  <p:tag name="SMARTOBJECT" val="Confidentiality stamp Colour v.2"/>
  <p:tag name="SMARTREAD" val="{@Confidentiality stamp}"/>
  <p:tag name="SMARTWRITE" val="{@Confidentiality stamp}"/>
</p:tagLst>
</file>

<file path=ppt/tags/tag169.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Colour v.2"/>
  <p:tag name="SMARTREAD" val="{@Report date}"/>
</p:tagLst>
</file>

<file path=ppt/tags/tag170.xml><?xml version="1.0" encoding="utf-8"?>
<p:tagLst xmlns:a="http://schemas.openxmlformats.org/drawingml/2006/main" xmlns:r="http://schemas.openxmlformats.org/officeDocument/2006/relationships" xmlns:p="http://schemas.openxmlformats.org/presentationml/2006/main">
  <p:tag name="UNLOCK SHAPES" val="NO"/>
</p:tagLst>
</file>

<file path=ppt/tags/tag171.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2.xml><?xml version="1.0" encoding="utf-8"?>
<p:tagLst xmlns:a="http://schemas.openxmlformats.org/drawingml/2006/main" xmlns:r="http://schemas.openxmlformats.org/officeDocument/2006/relationships" xmlns:p="http://schemas.openxmlformats.org/presentationml/2006/main">
  <p:tag name="SMARTREAD" val="{@Title}"/>
  <p:tag name="SMARTWRITE" val="{@Title}"/>
</p:tagLst>
</file>

<file path=ppt/tags/tag173.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Lst>
</file>

<file path=ppt/tags/tag174.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175.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Lst>
</file>

<file path=ppt/tags/tag176.xml><?xml version="1.0" encoding="utf-8"?>
<p:tagLst xmlns:a="http://schemas.openxmlformats.org/drawingml/2006/main" xmlns:r="http://schemas.openxmlformats.org/officeDocument/2006/relationships" xmlns:p="http://schemas.openxmlformats.org/presentationml/2006/main">
  <p:tag name="SMARTOBJECT" val="Confidentiality stamp Large Title and Subtitle v.2"/>
  <p:tag name="SMARTREAD" val="{@Confidentiality stamp}"/>
  <p:tag name="SMARTWRITE" val="{@Confidentiality stamp}"/>
</p:tagLst>
</file>

<file path=ppt/tags/tag177.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Lst>
</file>

<file path=ppt/tags/tag178.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8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82.xml><?xml version="1.0" encoding="utf-8"?>
<p:tagLst xmlns:a="http://schemas.openxmlformats.org/drawingml/2006/main" xmlns:r="http://schemas.openxmlformats.org/officeDocument/2006/relationships" xmlns:p="http://schemas.openxmlformats.org/presentationml/2006/main">
  <p:tag name="SMARTSHAPETYPE" val="SourceSlide"/>
  <p:tag name="DEFAULTWIDTH" val="595.1306"/>
  <p:tag name="DEFAULTHEIGHT" val="38.16913"/>
  <p:tag name="DEFAULTTOP" val="533"/>
  <p:tag name="DEFAULTLEFT" val="42"/>
</p:tagLst>
</file>

<file path=ppt/tags/tag18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8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8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87.xml><?xml version="1.0" encoding="utf-8"?>
<p:tagLst xmlns:a="http://schemas.openxmlformats.org/drawingml/2006/main" xmlns:r="http://schemas.openxmlformats.org/officeDocument/2006/relationships" xmlns:p="http://schemas.openxmlformats.org/presentationml/2006/main">
  <p:tag name="SMARTSHAPETYPE" val="SourceSlide"/>
  <p:tag name="DEFAULTWIDTH" val="326.9117"/>
  <p:tag name="DEFAULTHEIGHT" val="18.78165"/>
  <p:tag name="DEFAULTTOP" val="533"/>
  <p:tag name="DEFAULTLEFT" val="42"/>
</p:tagLst>
</file>

<file path=ppt/tags/tag188.xml><?xml version="1.0" encoding="utf-8"?>
<p:tagLst xmlns:a="http://schemas.openxmlformats.org/drawingml/2006/main" xmlns:r="http://schemas.openxmlformats.org/officeDocument/2006/relationships" xmlns:p="http://schemas.openxmlformats.org/presentationml/2006/main">
  <p:tag name="SMARTSHAPETYPE" val="Table"/>
  <p:tag name="TABLEID" val="9d2a0978-951b-4f07-8143-618997cf942e"/>
</p:tagLst>
</file>

<file path=ppt/tags/tag189.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9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92.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193.xml><?xml version="1.0" encoding="utf-8"?>
<p:tagLst xmlns:a="http://schemas.openxmlformats.org/drawingml/2006/main" xmlns:r="http://schemas.openxmlformats.org/officeDocument/2006/relationships" xmlns:p="http://schemas.openxmlformats.org/presentationml/2006/main">
  <p:tag name="SMARTSHAPETYPE" val="Table"/>
  <p:tag name="TABLEID" val="b88f24a4-b93d-4fb0-be0d-6063b762e620"/>
</p:tagLst>
</file>

<file path=ppt/tags/tag194.xml><?xml version="1.0" encoding="utf-8"?>
<p:tagLst xmlns:a="http://schemas.openxmlformats.org/drawingml/2006/main" xmlns:r="http://schemas.openxmlformats.org/officeDocument/2006/relationships" xmlns:p="http://schemas.openxmlformats.org/presentationml/2006/main">
  <p:tag name="SMARTSHAPETYPE" val="SourceSlide"/>
  <p:tag name="DEFAULTWIDTH" val="79.7715"/>
  <p:tag name="DEFAULTHEIGHT" val="18.78165"/>
  <p:tag name="DEFAULTTOP" val="533"/>
  <p:tag name="DEFAULTLEFT" val="42"/>
</p:tagLst>
</file>

<file path=ppt/tags/tag195.xml><?xml version="1.0" encoding="utf-8"?>
<p:tagLst xmlns:a="http://schemas.openxmlformats.org/drawingml/2006/main" xmlns:r="http://schemas.openxmlformats.org/officeDocument/2006/relationships" xmlns:p="http://schemas.openxmlformats.org/presentationml/2006/main">
  <p:tag name="SMARTSHAPETYPE" val="SourceShape"/>
  <p:tag name="DEFAULTWIDTH" val="259.6856"/>
  <p:tag name="DEFAULTHEIGHT" val="28.47536"/>
  <p:tag name="DEFAULTTOP" val="552.5999"/>
  <p:tag name="DEFAULTLEFT" val="490.1418"/>
</p:tagLst>
</file>

<file path=ppt/tags/tag196.xml><?xml version="1.0" encoding="utf-8"?>
<p:tagLst xmlns:a="http://schemas.openxmlformats.org/drawingml/2006/main" xmlns:r="http://schemas.openxmlformats.org/officeDocument/2006/relationships" xmlns:p="http://schemas.openxmlformats.org/presentationml/2006/main">
  <p:tag name="SMARTAUTOSHAPETYPE" val="HIGHLIGHTBOX"/>
</p:tagLst>
</file>

<file path=ppt/tags/tag19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9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0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01.xml><?xml version="1.0" encoding="utf-8"?>
<p:tagLst xmlns:a="http://schemas.openxmlformats.org/drawingml/2006/main" xmlns:r="http://schemas.openxmlformats.org/officeDocument/2006/relationships" xmlns:p="http://schemas.openxmlformats.org/presentationml/2006/main">
  <p:tag name="SMARTSHAPETYPE" val="Table"/>
  <p:tag name="TABLEID" val="973a827b-3d5f-438b-a512-909c7fa83cc9"/>
</p:tagLst>
</file>

<file path=ppt/tags/tag20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0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0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06.xml><?xml version="1.0" encoding="utf-8"?>
<p:tagLst xmlns:a="http://schemas.openxmlformats.org/drawingml/2006/main" xmlns:r="http://schemas.openxmlformats.org/officeDocument/2006/relationships" xmlns:p="http://schemas.openxmlformats.org/presentationml/2006/main">
  <p:tag name="SMARTSHAPETYPE" val="SourceSlide"/>
  <p:tag name="DEFAULTWIDTH" val="79.7715"/>
  <p:tag name="DEFAULTHEIGHT" val="18.78165"/>
  <p:tag name="DEFAULTTOP" val="533"/>
  <p:tag name="DEFAULTLEFT" val="42"/>
</p:tagLst>
</file>

<file path=ppt/tags/tag20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08.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1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11.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1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1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1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15.xml><?xml version="1.0" encoding="utf-8"?>
<p:tagLst xmlns:a="http://schemas.openxmlformats.org/drawingml/2006/main" xmlns:r="http://schemas.openxmlformats.org/officeDocument/2006/relationships" xmlns:p="http://schemas.openxmlformats.org/presentationml/2006/main">
  <p:tag name="SMARTSHAPETYPE" val="SourceSlide"/>
  <p:tag name="DEFAULTWIDTH" val="79.7715"/>
  <p:tag name="DEFAULTHEIGHT" val="18.78165"/>
  <p:tag name="DEFAULTTOP" val="533"/>
  <p:tag name="DEFAULTLEFT" val="42"/>
</p:tagLst>
</file>

<file path=ppt/tags/tag216.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1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1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1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20.xml><?xml version="1.0" encoding="utf-8"?>
<p:tagLst xmlns:a="http://schemas.openxmlformats.org/drawingml/2006/main" xmlns:r="http://schemas.openxmlformats.org/officeDocument/2006/relationships" xmlns:p="http://schemas.openxmlformats.org/presentationml/2006/main">
  <p:tag name="SMARTSHAPETYPE" val="SourceSlide"/>
  <p:tag name="DEFAULTWIDTH" val="79.7715"/>
  <p:tag name="DEFAULTHEIGHT" val="18.78165"/>
  <p:tag name="DEFAULTTOP" val="533"/>
  <p:tag name="DEFAULTLEFT" val="42"/>
</p:tagLst>
</file>

<file path=ppt/tags/tag221.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22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2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2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Lst>
</file>

<file path=ppt/tags/tag225.xml><?xml version="1.0" encoding="utf-8"?>
<p:tagLst xmlns:a="http://schemas.openxmlformats.org/drawingml/2006/main" xmlns:r="http://schemas.openxmlformats.org/officeDocument/2006/relationships" xmlns:p="http://schemas.openxmlformats.org/presentationml/2006/main">
  <p:tag name="SMARTSHAPETYPE" val="SourceSlide"/>
  <p:tag name="DEFAULTWIDTH" val="79.7715"/>
  <p:tag name="DEFAULTHEIGHT" val="18.78165"/>
  <p:tag name="DEFAULTTOP" val="533"/>
  <p:tag name="DEFAULTLEFT" val="42"/>
</p:tagLst>
</file>

<file path=ppt/tags/tag226.xml><?xml version="1.0" encoding="utf-8"?>
<p:tagLst xmlns:a="http://schemas.openxmlformats.org/drawingml/2006/main" xmlns:r="http://schemas.openxmlformats.org/officeDocument/2006/relationships" xmlns:p="http://schemas.openxmlformats.org/presentationml/2006/main">
  <p:tag name="UNLOCK SHAPES" val="NO"/>
</p:tagLst>
</file>

<file path=ppt/tags/tag22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heme/theme1.xml><?xml version="1.0" encoding="utf-8"?>
<a:theme xmlns:a="http://schemas.openxmlformats.org/drawingml/2006/main" name="Presentation On-screen">
  <a:themeElements>
    <a:clrScheme name="PwC Orange">
      <a:dk1>
        <a:srgbClr val="000000"/>
      </a:dk1>
      <a:lt1>
        <a:srgbClr val="FFFFFF"/>
      </a:lt1>
      <a:dk2>
        <a:srgbClr val="DC6900"/>
      </a:dk2>
      <a:lt2>
        <a:srgbClr val="FFFFFF"/>
      </a:lt2>
      <a:accent1>
        <a:srgbClr val="DC6900"/>
      </a:accent1>
      <a:accent2>
        <a:srgbClr val="FFB600"/>
      </a:accent2>
      <a:accent3>
        <a:srgbClr val="602320"/>
      </a:accent3>
      <a:accent4>
        <a:srgbClr val="DB536A"/>
      </a:accent4>
      <a:accent5>
        <a:srgbClr val="A32020"/>
      </a:accent5>
      <a:accent6>
        <a:srgbClr val="E0301E"/>
      </a:accent6>
      <a:hlink>
        <a:srgbClr val="DC6900"/>
      </a:hlink>
      <a:folHlink>
        <a:srgbClr val="DC690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6900"/>
        </a:solidFill>
        <a:ln w="25400">
          <a:solidFill>
            <a:schemeClr val="accent5"/>
          </a:solidFill>
        </a:ln>
      </a:spPr>
      <a:bodyPr vert="horz" wrap="square" lIns="91440" tIns="45720" rIns="91440" bIns="45720" rtlCol="0" anchor="ctr">
        <a:noAutofit/>
      </a:bodyPr>
      <a:lstStyle>
        <a:defPPr algn="ctr">
          <a:defRPr noProof="0" dirty="0" smtClean="0"/>
        </a:defPPr>
      </a:lstStyle>
    </a:spDef>
    <a:txDef>
      <a:spPr>
        <a:noFill/>
      </a:spPr>
      <a:bodyPr wrap="square" lIns="0" tIns="0" rIns="0" bIns="0" rtlCol="0">
        <a:spAutoFit/>
      </a:bodyPr>
      <a:lstStyle>
        <a:defPPr indent="-274320">
          <a:defRPr sz="2200" dirty="0" smtClean="0">
            <a:latin typeface="Georgia" pitchFamily="18"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On-screen</Template>
  <TotalTime>7935</TotalTime>
  <Words>2444</Words>
  <Application>Microsoft Office PowerPoint</Application>
  <PresentationFormat>Custom</PresentationFormat>
  <Paragraphs>376</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Presentation On-screen</vt:lpstr>
      <vt:lpstr>GSMA</vt:lpstr>
      <vt:lpstr>Healthcare systems in Brazil and Mexico need to transition to delivering continuous care while addressing resource constraints</vt:lpstr>
      <vt:lpstr>mHealth can enable healthcare systems to deliver continuous care, overcome resource constraints and improve quality of life</vt:lpstr>
      <vt:lpstr>In 2017, mHealth could save USD 17.9 bn in care costs and free up 14.6 mn working days for doctors, creating additional capacity</vt:lpstr>
      <vt:lpstr>By using mHealth, care can be made more effective for 64 mn patients in Brazil and Mexico, saving an additional 16,000 lives</vt:lpstr>
      <vt:lpstr>Enhanced quality of life can improve productivity, raising the GDPs of Mexico and Brazil by USD 8.4Bn and USD 4.5Bn in 2017</vt:lpstr>
      <vt:lpstr>There is a broad potential impact of mHealth but four barriers need to be lowered – regulatory, economic, structural and technological</vt:lpstr>
      <vt:lpstr>By 2017, only 10% of the potential benefits of mHealth would be realised in Brazil ....</vt:lpstr>
      <vt:lpstr>... and in Mexico unless regulators and payers take immediate measures to drive the adoption of mHealth</vt:lpstr>
      <vt:lpstr>Regulators and payers can drive adoption by creating policies that establish accountability and incentives that fairly spread benefits</vt:lpstr>
      <vt:lpstr>Thank You</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dc:title>
  <dc:creator>lokeshk770</dc:creator>
  <dc:description>Presentation onscreen</dc:description>
  <cp:lastModifiedBy>lokeshk770</cp:lastModifiedBy>
  <cp:revision>2742</cp:revision>
  <dcterms:created xsi:type="dcterms:W3CDTF">2013-05-01T06:23:16Z</dcterms:created>
  <dcterms:modified xsi:type="dcterms:W3CDTF">2013-05-21T09:46:40Z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mart Base Presentation Template Version">
    <vt:lpwstr>20110204v2</vt:lpwstr>
  </property>
</Properties>
</file>