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 autoCompressPictures="0">
  <p:sldMasterIdLst>
    <p:sldMasterId id="2147483648" r:id="rId4"/>
    <p:sldMasterId id="2147483770" r:id="rId5"/>
  </p:sldMasterIdLst>
  <p:notesMasterIdLst>
    <p:notesMasterId r:id="rId14"/>
  </p:notesMasterIdLst>
  <p:handoutMasterIdLst>
    <p:handoutMasterId r:id="rId15"/>
  </p:handoutMasterIdLst>
  <p:sldIdLst>
    <p:sldId id="713" r:id="rId6"/>
    <p:sldId id="705" r:id="rId7"/>
    <p:sldId id="706" r:id="rId8"/>
    <p:sldId id="711" r:id="rId9"/>
    <p:sldId id="707" r:id="rId10"/>
    <p:sldId id="709" r:id="rId11"/>
    <p:sldId id="712" r:id="rId12"/>
    <p:sldId id="695" r:id="rId13"/>
  </p:sldIdLst>
  <p:sldSz cx="9144000" cy="5143500" type="screen16x9"/>
  <p:notesSz cx="6797675" cy="9872663"/>
  <p:embeddedFontLst>
    <p:embeddedFont>
      <p:font typeface="Calibri Light" panose="020F0302020204030204" pitchFamily="3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Vodafone Rg" panose="020B060402020202020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CA"/>
    <a:srgbClr val="9C2AA0"/>
    <a:srgbClr val="5E2750"/>
    <a:srgbClr val="EB9700"/>
    <a:srgbClr val="FECB00"/>
    <a:srgbClr val="A8B400"/>
    <a:srgbClr val="007C92"/>
    <a:srgbClr val="54575A"/>
    <a:srgbClr val="EA231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72" autoAdjust="0"/>
    <p:restoredTop sz="94661" autoAdjust="0"/>
  </p:normalViewPr>
  <p:slideViewPr>
    <p:cSldViewPr snapToGrid="0" snapToObjects="1" showGuides="1">
      <p:cViewPr varScale="1">
        <p:scale>
          <a:sx n="81" d="100"/>
          <a:sy n="81" d="100"/>
        </p:scale>
        <p:origin x="92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notesViewPr>
    <p:cSldViewPr snapToGrid="0" showGuides="1">
      <p:cViewPr varScale="1">
        <p:scale>
          <a:sx n="75" d="100"/>
          <a:sy n="75" d="100"/>
        </p:scale>
        <p:origin x="2448" y="72"/>
      </p:cViewPr>
      <p:guideLst>
        <p:guide orient="horz" pos="311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Vodafone Rg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84B7D-F332-42E4-B349-DEDC589F1ADB}" type="datetimeFigureOut">
              <a:rPr lang="en-GB" smtClean="0">
                <a:latin typeface="Vodafone Rg" pitchFamily="34" charset="0"/>
              </a:rPr>
              <a:pPr/>
              <a:t>13/03/2018</a:t>
            </a:fld>
            <a:endParaRPr lang="en-GB" dirty="0">
              <a:latin typeface="Vodafone Rg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Vodafone Rg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7317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C1BE2-1563-4C9C-8E4A-C427D52BD2E1}" type="slidenum">
              <a:rPr lang="en-GB" smtClean="0">
                <a:latin typeface="Vodafone Rg" pitchFamily="34" charset="0"/>
              </a:rPr>
              <a:pPr/>
              <a:t>‹#›</a:t>
            </a:fld>
            <a:endParaRPr lang="en-GB" dirty="0">
              <a:latin typeface="Vodafone R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741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Vodafone Rg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Vodafone Rg" pitchFamily="34" charset="0"/>
              </a:defRPr>
            </a:lvl1pPr>
          </a:lstStyle>
          <a:p>
            <a:fld id="{53ACD7AC-7E6F-4F59-A8AC-F454A6DBBD3A}" type="datetimeFigureOut">
              <a:rPr lang="en-GB" smtClean="0"/>
              <a:pPr/>
              <a:t>13/03/2018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6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9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Vodafone Rg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9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Vodafone Rg" pitchFamily="34" charset="0"/>
              </a:defRPr>
            </a:lvl1pPr>
          </a:lstStyle>
          <a:p>
            <a:fld id="{2B3E1866-6ABF-4414-AFB5-B91146A1FA1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800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Vodafone Rg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Vodafone Rg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Vodafone Rg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Vodafone Rg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Vodafone Rg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E1866-6ABF-4414-AFB5-B91146A1FA19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0650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E1866-6ABF-4414-AFB5-B91146A1FA19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6900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E1866-6ABF-4414-AFB5-B91146A1FA19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7811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E1866-6ABF-4414-AFB5-B91146A1FA19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5884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E1866-6ABF-4414-AFB5-B91146A1FA19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2869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2 Two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55" y="762"/>
            <a:ext cx="9141289" cy="5141975"/>
            <a:chOff x="1355" y="762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5" y="762"/>
              <a:ext cx="9141289" cy="5141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74768" y="878682"/>
              <a:ext cx="2659140" cy="353779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9925" y="3250657"/>
            <a:ext cx="4343400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81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1631F2B-AF6E-4A3C-9F4F-4E082FF6600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13/03/2018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5CD6498-EC68-4C99-B135-EBF17BCE2F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575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1631F2B-AF6E-4A3C-9F4F-4E082FF6600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13/03/2018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5CD6498-EC68-4C99-B135-EBF17BCE2F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53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1631F2B-AF6E-4A3C-9F4F-4E082FF6600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13/03/2018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5CD6498-EC68-4C99-B135-EBF17BCE2F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099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1631F2B-AF6E-4A3C-9F4F-4E082FF6600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13/03/2018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5CD6498-EC68-4C99-B135-EBF17BCE2F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34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1631F2B-AF6E-4A3C-9F4F-4E082FF6600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13/03/2018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5CD6498-EC68-4C99-B135-EBF17BCE2F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885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1631F2B-AF6E-4A3C-9F4F-4E082FF6600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13/03/2018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5CD6498-EC68-4C99-B135-EBF17BCE2F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133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2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Red One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50551" y="848202"/>
            <a:ext cx="2703177" cy="3600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1946" y="2810635"/>
            <a:ext cx="4130679" cy="504862"/>
          </a:xfr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5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57199" y="1081653"/>
            <a:ext cx="7810718" cy="357766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 marL="809625" indent="0">
              <a:buNone/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205977"/>
            <a:ext cx="7810716" cy="8756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dirty="0" smtClean="0"/>
              <a:t>Insert Confidentiality Level in slide footer 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A7C8834-FB40-4F56-935F-46565A85CAC1}" type="datetime3">
              <a:rPr lang="en-US" smtClean="0"/>
              <a:t>13 March 2018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006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 algn="l"/>
            <a:r>
              <a:rPr lang="en-GB" smtClean="0">
                <a:solidFill>
                  <a:schemeClr val="tx1"/>
                </a:solidFill>
              </a:rPr>
              <a:t>C3 - Company Confidential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37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1631F2B-AF6E-4A3C-9F4F-4E082FF6600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13/03/2018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5CD6498-EC68-4C99-B135-EBF17BCE2F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53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1631F2B-AF6E-4A3C-9F4F-4E082FF6600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13/03/2018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5CD6498-EC68-4C99-B135-EBF17BCE2F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01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1631F2B-AF6E-4A3C-9F4F-4E082FF6600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13/03/2018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5CD6498-EC68-4C99-B135-EBF17BCE2F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261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1631F2B-AF6E-4A3C-9F4F-4E082FF6600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13/03/2018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5CD6498-EC68-4C99-B135-EBF17BCE2F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109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1631F2B-AF6E-4A3C-9F4F-4E082FF6600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13/03/2018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5CD6498-EC68-4C99-B135-EBF17BCE2F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0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205978"/>
            <a:ext cx="8635526" cy="6674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873457"/>
            <a:ext cx="5886450" cy="3603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365295" y="4713136"/>
            <a:ext cx="413410" cy="23888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53395" y="4712099"/>
            <a:ext cx="2087880" cy="23888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en-IE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Insert Confidentiality Level in slide footer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137275" y="4712099"/>
            <a:ext cx="2133600" cy="23888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en-GB" sz="800" smtClean="0"/>
            </a:lvl1pPr>
          </a:lstStyle>
          <a:p>
            <a:fld id="{AD47607F-D0CB-4AC6-9566-046428C59115}" type="datetime3">
              <a:rPr lang="en-US" smtClean="0"/>
              <a:pPr/>
              <a:t>13 March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68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25" r:id="rId2"/>
    <p:sldLayoutId id="2147483768" r:id="rId3"/>
    <p:sldLayoutId id="2147483769" r:id="rId4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Vodafone Rg" pitchFamily="34" charset="0"/>
          <a:ea typeface="+mj-ea"/>
          <a:cs typeface="+mj-cs"/>
        </a:defRPr>
      </a:lvl1pPr>
    </p:titleStyle>
    <p:bodyStyle>
      <a:lvl1pPr marL="138113" indent="-138113" algn="l" defTabSz="9144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Vodafone Rg" pitchFamily="34" charset="0"/>
          <a:ea typeface="+mn-ea"/>
          <a:cs typeface="+mn-cs"/>
        </a:defRPr>
      </a:lvl1pPr>
      <a:lvl2pPr marL="347663" indent="-147638" algn="l" defTabSz="914400" rtl="0" eaLnBrk="1" latinLnBrk="0" hangingPunct="1">
        <a:spcBef>
          <a:spcPts val="0"/>
        </a:spcBef>
        <a:spcAft>
          <a:spcPts val="300"/>
        </a:spcAft>
        <a:buClr>
          <a:schemeClr val="accent1"/>
        </a:buClr>
        <a:buFont typeface="Calibri" pitchFamily="34" charset="0"/>
        <a:buChar char="–"/>
        <a:defRPr sz="1400" kern="1200">
          <a:solidFill>
            <a:schemeClr val="tx1"/>
          </a:solidFill>
          <a:latin typeface="Vodafone Rg" pitchFamily="34" charset="0"/>
          <a:ea typeface="+mn-ea"/>
          <a:cs typeface="+mn-cs"/>
        </a:defRPr>
      </a:lvl2pPr>
      <a:lvl3pPr marL="385763" indent="146050" algn="l" defTabSz="914400" rtl="0" eaLnBrk="1" latinLnBrk="0" hangingPunct="1">
        <a:spcBef>
          <a:spcPts val="0"/>
        </a:spcBef>
        <a:spcAft>
          <a:spcPts val="300"/>
        </a:spcAft>
        <a:buClr>
          <a:schemeClr val="accent1"/>
        </a:buClr>
        <a:buFont typeface="Calibri" pitchFamily="34" charset="0"/>
        <a:buChar char="–"/>
        <a:defRPr sz="1400" kern="1200">
          <a:solidFill>
            <a:schemeClr val="tx1"/>
          </a:solidFill>
          <a:latin typeface="Vodafone Rg" pitchFamily="34" charset="0"/>
          <a:ea typeface="+mn-ea"/>
          <a:cs typeface="+mn-cs"/>
        </a:defRPr>
      </a:lvl3pPr>
      <a:lvl4pPr marL="717550" indent="-150813" algn="l" defTabSz="914400" rtl="0" eaLnBrk="1" latinLnBrk="0" hangingPunct="1">
        <a:spcBef>
          <a:spcPct val="20000"/>
        </a:spcBef>
        <a:buClr>
          <a:schemeClr val="accent1"/>
        </a:buClr>
        <a:buFont typeface="Calibri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61925" algn="l" defTabSz="914400" rtl="0" eaLnBrk="1" latinLnBrk="0" hangingPunct="1">
        <a:spcBef>
          <a:spcPct val="20000"/>
        </a:spcBef>
        <a:buClr>
          <a:schemeClr val="accent1"/>
        </a:buClr>
        <a:buFont typeface="Calibri" pitchFamily="34" charset="0"/>
        <a:buChar char="–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58" userDrawn="1">
          <p15:clr>
            <a:srgbClr val="F26B43"/>
          </p15:clr>
        </p15:guide>
        <p15:guide id="3" orient="horz" pos="2820" userDrawn="1">
          <p15:clr>
            <a:srgbClr val="F26B43"/>
          </p15:clr>
        </p15:guide>
        <p15:guide id="4" pos="5602" userDrawn="1">
          <p15:clr>
            <a:srgbClr val="F26B43"/>
          </p15:clr>
        </p15:guide>
        <p15:guide id="5" pos="2812" userDrawn="1">
          <p15:clr>
            <a:srgbClr val="F26B43"/>
          </p15:clr>
        </p15:guide>
        <p15:guide id="6" pos="2948" userDrawn="1">
          <p15:clr>
            <a:srgbClr val="F26B43"/>
          </p15:clr>
        </p15:guide>
        <p15:guide id="7" orient="horz" pos="55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1631F2B-AF6E-4A3C-9F4F-4E082FF6600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13/03/2018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5CD6498-EC68-4C99-B135-EBF17BCE2F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73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gif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10.png"/><Relationship Id="rId4" Type="http://schemas.openxmlformats.org/officeDocument/2006/relationships/image" Target="../media/image20.png"/><Relationship Id="rId9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7"/>
          <a:stretch/>
        </p:blipFill>
        <p:spPr>
          <a:xfrm>
            <a:off x="0" y="982362"/>
            <a:ext cx="9144000" cy="416113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472930" y="2004442"/>
            <a:ext cx="5994096" cy="810000"/>
          </a:xfrm>
        </p:spPr>
        <p:txBody>
          <a:bodyPr>
            <a:normAutofit/>
          </a:bodyPr>
          <a:lstStyle/>
          <a:p>
            <a:pPr algn="l"/>
            <a:r>
              <a:rPr lang="en-GB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Oscar Gallego</a:t>
            </a:r>
            <a:endParaRPr lang="en-US" sz="3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472930" y="2868598"/>
            <a:ext cx="7048499" cy="980201"/>
          </a:xfrm>
        </p:spPr>
        <p:txBody>
          <a:bodyPr>
            <a:noAutofit/>
          </a:bodyPr>
          <a:lstStyle/>
          <a:p>
            <a:pPr algn="l"/>
            <a:r>
              <a:rPr lang="en-GB" sz="22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Head of Smart Communications &amp; Security</a:t>
            </a:r>
          </a:p>
          <a:p>
            <a:pPr algn="l"/>
            <a:r>
              <a:rPr lang="en-GB" sz="22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Vodafone</a:t>
            </a:r>
            <a:endParaRPr lang="en-US" sz="22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4" y="252856"/>
            <a:ext cx="1590678" cy="513427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562" y="329336"/>
            <a:ext cx="1453296" cy="36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4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 smtClean="0"/>
              <a:t>Vodafone RCS Messaging:</a:t>
            </a:r>
            <a:br>
              <a:rPr lang="en-US" sz="2400" dirty="0" smtClean="0"/>
            </a:br>
            <a:r>
              <a:rPr lang="en-US" sz="2400" dirty="0" smtClean="0"/>
              <a:t>Ready for Business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3130444" cy="682887"/>
          </a:xfrm>
        </p:spPr>
        <p:txBody>
          <a:bodyPr/>
          <a:lstStyle/>
          <a:p>
            <a:r>
              <a:rPr lang="en-GB" sz="1600" b="1" dirty="0" smtClean="0"/>
              <a:t>Oscar Gallego</a:t>
            </a:r>
          </a:p>
          <a:p>
            <a:r>
              <a:rPr lang="en-GB" sz="1600" dirty="0" smtClean="0"/>
              <a:t>Vodafone Group</a:t>
            </a:r>
          </a:p>
          <a:p>
            <a:r>
              <a:rPr lang="en-GB" sz="1600" dirty="0" smtClean="0"/>
              <a:t>GSMA Mobile World Congress 2018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4035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05978"/>
            <a:ext cx="7810716" cy="375914"/>
          </a:xfrm>
        </p:spPr>
        <p:txBody>
          <a:bodyPr/>
          <a:lstStyle/>
          <a:p>
            <a:r>
              <a:rPr lang="en-GB" dirty="0" smtClean="0"/>
              <a:t>Vodafone’s RCS journey</a:t>
            </a:r>
            <a:endParaRPr lang="en-GB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365295" y="4713136"/>
            <a:ext cx="413410" cy="238889"/>
          </a:xfrm>
        </p:spPr>
        <p:txBody>
          <a:bodyPr/>
          <a:lstStyle/>
          <a:p>
            <a:fld id="{72A83A2B-3358-44F8-83A0-4598795D8FB5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9" name="Pentagon 8"/>
          <p:cNvSpPr/>
          <p:nvPr/>
        </p:nvSpPr>
        <p:spPr>
          <a:xfrm rot="5400000">
            <a:off x="1076545" y="194045"/>
            <a:ext cx="1419443" cy="2509285"/>
          </a:xfrm>
          <a:prstGeom prst="homePlate">
            <a:avLst>
              <a:gd name="adj" fmla="val 28390"/>
            </a:avLst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350" tIns="6350" rIns="6350" bIns="6350" numCol="1" spcCol="1270" rtlCol="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000" kern="1200" dirty="0" smtClean="0">
              <a:solidFill>
                <a:srgbClr val="34342B"/>
              </a:solidFill>
              <a:latin typeface="Vodafone Rg" pitchFamily="34" charset="0"/>
              <a:ea typeface="+mn-ea"/>
              <a:cs typeface="+mn-cs"/>
            </a:endParaRPr>
          </a:p>
        </p:txBody>
      </p:sp>
      <p:sp>
        <p:nvSpPr>
          <p:cNvPr id="10" name="Pentagon 9"/>
          <p:cNvSpPr/>
          <p:nvPr/>
        </p:nvSpPr>
        <p:spPr>
          <a:xfrm rot="5400000">
            <a:off x="3791835" y="247651"/>
            <a:ext cx="1419443" cy="2402073"/>
          </a:xfrm>
          <a:prstGeom prst="homePlate">
            <a:avLst>
              <a:gd name="adj" fmla="val 2839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350" tIns="6350" rIns="6350" bIns="6350" numCol="1" spcCol="1270" rtlCol="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000" kern="1200" dirty="0" smtClean="0">
              <a:solidFill>
                <a:srgbClr val="34342B"/>
              </a:solidFill>
              <a:latin typeface="Vodafone Rg" pitchFamily="34" charset="0"/>
              <a:ea typeface="+mn-ea"/>
              <a:cs typeface="+mn-cs"/>
            </a:endParaRPr>
          </a:p>
        </p:txBody>
      </p:sp>
      <p:sp>
        <p:nvSpPr>
          <p:cNvPr id="11" name="Pentagon 10"/>
          <p:cNvSpPr/>
          <p:nvPr/>
        </p:nvSpPr>
        <p:spPr>
          <a:xfrm rot="5400000">
            <a:off x="6379198" y="269691"/>
            <a:ext cx="1419444" cy="2357991"/>
          </a:xfrm>
          <a:prstGeom prst="homePlate">
            <a:avLst>
              <a:gd name="adj" fmla="val 28390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350" tIns="6350" rIns="6350" bIns="6350" numCol="1" spcCol="1270" rtlCol="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000" kern="1200" dirty="0" smtClean="0">
              <a:solidFill>
                <a:srgbClr val="34342B"/>
              </a:solidFill>
              <a:latin typeface="Vodafone Rg" pitchFamily="34" charset="0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77945" y="2470705"/>
            <a:ext cx="2462965" cy="166931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6350" tIns="6350" rIns="6350" bIns="6350" numCol="1" spcCol="1270" rtlCol="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000" kern="1200" dirty="0" smtClean="0">
              <a:solidFill>
                <a:srgbClr val="34342B"/>
              </a:solidFill>
              <a:latin typeface="Vodafone Rg" pitchFamily="34" charset="0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300521" y="2470706"/>
            <a:ext cx="2402073" cy="1669311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6350" tIns="6350" rIns="6350" bIns="6350" numCol="1" spcCol="1270" rtlCol="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000" kern="1200" dirty="0" smtClean="0">
              <a:solidFill>
                <a:srgbClr val="34342B"/>
              </a:solidFill>
              <a:latin typeface="Vodafone Rg" pitchFamily="34" charset="0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909927" y="2470707"/>
            <a:ext cx="2357990" cy="1669311"/>
          </a:xfrm>
          <a:prstGeom prst="roundRect">
            <a:avLst/>
          </a:prstGeom>
          <a:ln>
            <a:solidFill>
              <a:srgbClr val="00B0C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6350" tIns="6350" rIns="6350" bIns="6350" numCol="1" spcCol="1270" rtlCol="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000" kern="1200" dirty="0" smtClean="0">
              <a:solidFill>
                <a:srgbClr val="34342B"/>
              </a:solidFill>
              <a:latin typeface="Vodafone Rg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2250" y="1082841"/>
            <a:ext cx="2408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Modernising SMS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04459" y="1064630"/>
            <a:ext cx="1141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Scaling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72029" y="1064631"/>
            <a:ext cx="1633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Monetising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712078" y="2602109"/>
            <a:ext cx="2227824" cy="1438264"/>
          </a:xfrm>
        </p:spPr>
        <p:txBody>
          <a:bodyPr/>
          <a:lstStyle/>
          <a:p>
            <a:r>
              <a:rPr lang="en-GB" sz="2000" dirty="0" smtClean="0"/>
              <a:t>Enhance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b="1" dirty="0" smtClean="0">
                <a:solidFill>
                  <a:schemeClr val="accent1"/>
                </a:solidFill>
              </a:rPr>
              <a:t>customer experience</a:t>
            </a:r>
          </a:p>
          <a:p>
            <a:r>
              <a:rPr lang="en-GB" sz="2000" dirty="0" smtClean="0"/>
              <a:t>Benefit from </a:t>
            </a:r>
            <a:r>
              <a:rPr lang="en-GB" sz="2000" b="1" dirty="0" smtClean="0">
                <a:solidFill>
                  <a:schemeClr val="accent1"/>
                </a:solidFill>
              </a:rPr>
              <a:t>SMS</a:t>
            </a:r>
            <a:r>
              <a:rPr lang="en-GB" sz="2000" b="1" dirty="0" smtClean="0">
                <a:solidFill>
                  <a:srgbClr val="FF0000"/>
                </a:solidFill>
              </a:rPr>
              <a:t> </a:t>
            </a:r>
            <a:r>
              <a:rPr lang="en-GB" sz="2000" b="1" dirty="0" smtClean="0">
                <a:solidFill>
                  <a:schemeClr val="accent1"/>
                </a:solidFill>
              </a:rPr>
              <a:t>universal reach</a:t>
            </a:r>
            <a:endParaRPr lang="en-GB" sz="2400" b="1" dirty="0" smtClean="0">
              <a:solidFill>
                <a:schemeClr val="accent1"/>
              </a:solidFill>
            </a:endParaRP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1600" dirty="0" smtClean="0"/>
          </a:p>
          <a:p>
            <a:endParaRPr lang="en-GB" sz="1600" dirty="0">
              <a:solidFill>
                <a:srgbClr val="FF0000"/>
              </a:solidFill>
            </a:endParaRPr>
          </a:p>
          <a:p>
            <a:endParaRPr lang="en-GB" sz="1600" dirty="0"/>
          </a:p>
        </p:txBody>
      </p:sp>
      <p:sp>
        <p:nvSpPr>
          <p:cNvPr id="21" name="Content Placeholder 1"/>
          <p:cNvSpPr txBox="1">
            <a:spLocks/>
          </p:cNvSpPr>
          <p:nvPr/>
        </p:nvSpPr>
        <p:spPr>
          <a:xfrm>
            <a:off x="3442874" y="2608959"/>
            <a:ext cx="2227824" cy="14382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38113" indent="-13811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Vodafone Rg" pitchFamily="34" charset="0"/>
                <a:ea typeface="+mn-ea"/>
                <a:cs typeface="+mn-cs"/>
              </a:defRPr>
            </a:lvl1pPr>
            <a:lvl2pPr marL="347663" indent="-147638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–"/>
              <a:defRPr lang="en-US" sz="1400" kern="1200" dirty="0" smtClean="0">
                <a:solidFill>
                  <a:schemeClr val="tx1"/>
                </a:solidFill>
                <a:latin typeface="Vodafone Rg" pitchFamily="34" charset="0"/>
                <a:ea typeface="+mn-ea"/>
                <a:cs typeface="+mn-cs"/>
              </a:defRPr>
            </a:lvl2pPr>
            <a:lvl3pPr marL="385763" indent="146050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–"/>
              <a:defRPr lang="en-US" sz="1400" kern="1200" dirty="0" smtClean="0">
                <a:solidFill>
                  <a:schemeClr val="tx1"/>
                </a:solidFill>
                <a:latin typeface="Vodafone Rg" pitchFamily="34" charset="0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619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Calibri" pitchFamily="34" charset="0"/>
              <a:buChar char="–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C2AA0"/>
              </a:buClr>
            </a:pPr>
            <a:r>
              <a:rPr lang="en-GB" sz="2000" b="1" dirty="0" smtClean="0">
                <a:solidFill>
                  <a:schemeClr val="accent1"/>
                </a:solidFill>
              </a:rPr>
              <a:t>100% </a:t>
            </a:r>
            <a:r>
              <a:rPr lang="en-GB" sz="2000" dirty="0" smtClean="0"/>
              <a:t>coverage of Android base</a:t>
            </a:r>
          </a:p>
          <a:p>
            <a:pPr>
              <a:buClr>
                <a:srgbClr val="9C2AA0"/>
              </a:buClr>
            </a:pPr>
            <a:r>
              <a:rPr lang="en-GB" sz="2000" b="1" dirty="0" smtClean="0">
                <a:solidFill>
                  <a:schemeClr val="accent1"/>
                </a:solidFill>
              </a:rPr>
              <a:t>14</a:t>
            </a:r>
            <a:r>
              <a:rPr lang="en-GB" sz="2000" dirty="0" smtClean="0"/>
              <a:t> countries ++</a:t>
            </a:r>
          </a:p>
          <a:p>
            <a:pPr>
              <a:buClr>
                <a:srgbClr val="9C2AA0"/>
              </a:buClr>
            </a:pPr>
            <a:r>
              <a:rPr lang="en-GB" sz="2000" b="1" dirty="0" smtClean="0">
                <a:solidFill>
                  <a:schemeClr val="accent1"/>
                </a:solidFill>
              </a:rPr>
              <a:t>97</a:t>
            </a:r>
            <a:r>
              <a:rPr lang="en-GB" sz="2000" dirty="0" smtClean="0"/>
              <a:t> interconnects ++</a:t>
            </a:r>
            <a:endParaRPr lang="en-GB" sz="2400" dirty="0" smtClean="0"/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6025873" y="2600775"/>
            <a:ext cx="2227824" cy="14382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38113" indent="-13811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Vodafone Rg" pitchFamily="34" charset="0"/>
                <a:ea typeface="+mn-ea"/>
                <a:cs typeface="+mn-cs"/>
              </a:defRPr>
            </a:lvl1pPr>
            <a:lvl2pPr marL="347663" indent="-147638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–"/>
              <a:defRPr lang="en-US" sz="1400" kern="1200" dirty="0" smtClean="0">
                <a:solidFill>
                  <a:schemeClr val="tx1"/>
                </a:solidFill>
                <a:latin typeface="Vodafone Rg" pitchFamily="34" charset="0"/>
                <a:ea typeface="+mn-ea"/>
                <a:cs typeface="+mn-cs"/>
              </a:defRPr>
            </a:lvl2pPr>
            <a:lvl3pPr marL="385763" indent="146050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–"/>
              <a:defRPr lang="en-US" sz="1400" kern="1200" dirty="0" smtClean="0">
                <a:solidFill>
                  <a:schemeClr val="tx1"/>
                </a:solidFill>
                <a:latin typeface="Vodafone Rg" pitchFamily="34" charset="0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619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Calibri" pitchFamily="34" charset="0"/>
              <a:buChar char="–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CA"/>
              </a:buClr>
            </a:pPr>
            <a:r>
              <a:rPr lang="en-GB" sz="2000" dirty="0" smtClean="0"/>
              <a:t>MaaP </a:t>
            </a:r>
            <a:r>
              <a:rPr lang="en-GB" sz="2000" b="1" dirty="0" smtClean="0">
                <a:solidFill>
                  <a:schemeClr val="accent1"/>
                </a:solidFill>
              </a:rPr>
              <a:t>UP2.0 ready </a:t>
            </a:r>
            <a:r>
              <a:rPr lang="en-GB" sz="2000" dirty="0" smtClean="0"/>
              <a:t>with </a:t>
            </a:r>
            <a:r>
              <a:rPr lang="en-GB" sz="2000" b="1" dirty="0" smtClean="0">
                <a:solidFill>
                  <a:schemeClr val="accent1"/>
                </a:solidFill>
              </a:rPr>
              <a:t>trials</a:t>
            </a:r>
            <a:r>
              <a:rPr lang="en-GB" sz="2000" dirty="0" smtClean="0"/>
              <a:t> ongoing</a:t>
            </a:r>
          </a:p>
          <a:p>
            <a:pPr>
              <a:buClr>
                <a:srgbClr val="00B0CA"/>
              </a:buClr>
            </a:pPr>
            <a:r>
              <a:rPr lang="en-GB" sz="2000" dirty="0" smtClean="0"/>
              <a:t>Successful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b="1" dirty="0" smtClean="0">
                <a:solidFill>
                  <a:schemeClr val="accent1"/>
                </a:solidFill>
              </a:rPr>
              <a:t>SMS A2P </a:t>
            </a:r>
            <a:r>
              <a:rPr lang="en-GB" sz="2000" dirty="0" smtClean="0"/>
              <a:t>experience</a:t>
            </a:r>
            <a:endParaRPr lang="en-GB" dirty="0" smtClean="0"/>
          </a:p>
          <a:p>
            <a:pPr>
              <a:buClr>
                <a:srgbClr val="00B0CA"/>
              </a:buClr>
            </a:pPr>
            <a:endParaRPr lang="en-GB" dirty="0" smtClean="0"/>
          </a:p>
          <a:p>
            <a:pPr>
              <a:buClr>
                <a:srgbClr val="00B0CA"/>
              </a:buClr>
            </a:pPr>
            <a:endParaRPr lang="en-GB" dirty="0" smtClean="0"/>
          </a:p>
          <a:p>
            <a:pPr>
              <a:buClr>
                <a:srgbClr val="00B0CA"/>
              </a:buClr>
            </a:pPr>
            <a:endParaRPr lang="en-GB" dirty="0" smtClean="0"/>
          </a:p>
          <a:p>
            <a:pPr>
              <a:buClr>
                <a:srgbClr val="00B0CA"/>
              </a:buClr>
            </a:pPr>
            <a:endParaRPr lang="en-GB" sz="1600" dirty="0" smtClean="0"/>
          </a:p>
          <a:p>
            <a:pPr>
              <a:buClr>
                <a:srgbClr val="00B0CA"/>
              </a:buClr>
            </a:pPr>
            <a:endParaRPr lang="en-GB" sz="1600" dirty="0" smtClean="0">
              <a:solidFill>
                <a:srgbClr val="FF0000"/>
              </a:solidFill>
            </a:endParaRPr>
          </a:p>
          <a:p>
            <a:pPr>
              <a:buClr>
                <a:srgbClr val="00B0CA"/>
              </a:buClr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0143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Arrow 11"/>
          <p:cNvSpPr/>
          <p:nvPr/>
        </p:nvSpPr>
        <p:spPr>
          <a:xfrm>
            <a:off x="3730402" y="1770324"/>
            <a:ext cx="1360966" cy="1213625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6350" tIns="6350" rIns="6350" bIns="6350" numCol="1" spcCol="1270" rtlCol="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000" kern="1200" dirty="0" smtClean="0">
              <a:solidFill>
                <a:srgbClr val="34342B"/>
              </a:solidFill>
              <a:latin typeface="Vodafone Rg" pitchFamily="34" charset="0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 to Person Messaging is evolving thanks to </a:t>
            </a:r>
            <a:r>
              <a:rPr lang="en-GB" dirty="0" smtClean="0"/>
              <a:t>RCS</a:t>
            </a:r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8" t="5590" r="498" b="27318"/>
          <a:stretch/>
        </p:blipFill>
        <p:spPr>
          <a:xfrm>
            <a:off x="77480" y="4574753"/>
            <a:ext cx="1077080" cy="514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528" y="4793946"/>
            <a:ext cx="1091979" cy="257075"/>
          </a:xfrm>
          <a:prstGeom prst="rect">
            <a:avLst/>
          </a:prstGeom>
        </p:spPr>
      </p:pic>
      <p:sp>
        <p:nvSpPr>
          <p:cNvPr id="11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365295" y="4713136"/>
            <a:ext cx="413410" cy="238889"/>
          </a:xfrm>
        </p:spPr>
        <p:txBody>
          <a:bodyPr/>
          <a:lstStyle/>
          <a:p>
            <a:fld id="{72A83A2B-3358-44F8-83A0-4598795D8FB5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3" y="565629"/>
            <a:ext cx="2406414" cy="3991438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041" y="565629"/>
            <a:ext cx="2250432" cy="4000769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5314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05978"/>
            <a:ext cx="8160487" cy="375914"/>
          </a:xfrm>
        </p:spPr>
        <p:txBody>
          <a:bodyPr/>
          <a:lstStyle/>
          <a:p>
            <a:r>
              <a:rPr lang="en-GB" dirty="0" smtClean="0"/>
              <a:t>Vodafone RCS A2P Messaging Platform – Ready for business</a:t>
            </a:r>
            <a:endParaRPr lang="en-GB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365295" y="4713136"/>
            <a:ext cx="413410" cy="238889"/>
          </a:xfrm>
        </p:spPr>
        <p:txBody>
          <a:bodyPr/>
          <a:lstStyle/>
          <a:p>
            <a:fld id="{72A83A2B-3358-44F8-83A0-4598795D8FB5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11" name="Rectangle 110"/>
          <p:cNvSpPr/>
          <p:nvPr/>
        </p:nvSpPr>
        <p:spPr>
          <a:xfrm>
            <a:off x="5210476" y="3755824"/>
            <a:ext cx="3019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100% reach for Android Devices</a:t>
            </a:r>
            <a:endParaRPr lang="en-GB" dirty="0"/>
          </a:p>
        </p:txBody>
      </p:sp>
      <p:sp>
        <p:nvSpPr>
          <p:cNvPr id="115" name="Rectangle 114"/>
          <p:cNvSpPr/>
          <p:nvPr/>
        </p:nvSpPr>
        <p:spPr>
          <a:xfrm>
            <a:off x="4929391" y="2730607"/>
            <a:ext cx="35819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Central platform enabling P2P functionality and interconnect reach</a:t>
            </a:r>
            <a:endParaRPr lang="en-GB" dirty="0"/>
          </a:p>
        </p:txBody>
      </p:sp>
      <p:sp>
        <p:nvSpPr>
          <p:cNvPr id="116" name="Rectangle 115"/>
          <p:cNvSpPr/>
          <p:nvPr/>
        </p:nvSpPr>
        <p:spPr>
          <a:xfrm>
            <a:off x="4929391" y="1920858"/>
            <a:ext cx="35819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Lightweight integration enabling access to the RCS ecosystem</a:t>
            </a:r>
            <a:endParaRPr lang="en-GB" dirty="0"/>
          </a:p>
        </p:txBody>
      </p:sp>
      <p:sp>
        <p:nvSpPr>
          <p:cNvPr id="117" name="Rectangle 116"/>
          <p:cNvSpPr/>
          <p:nvPr/>
        </p:nvSpPr>
        <p:spPr>
          <a:xfrm>
            <a:off x="4929391" y="921096"/>
            <a:ext cx="35819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Messaging ecosystem design for brands, including Vodafone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11" y="734941"/>
            <a:ext cx="4143461" cy="38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8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05978"/>
            <a:ext cx="7810716" cy="375914"/>
          </a:xfrm>
        </p:spPr>
        <p:txBody>
          <a:bodyPr/>
          <a:lstStyle/>
          <a:p>
            <a:r>
              <a:rPr lang="en-GB" dirty="0" smtClean="0"/>
              <a:t>Live campaigns and trials on the way</a:t>
            </a:r>
            <a:endParaRPr lang="en-GB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365295" y="4713136"/>
            <a:ext cx="413410" cy="238889"/>
          </a:xfrm>
        </p:spPr>
        <p:txBody>
          <a:bodyPr/>
          <a:lstStyle/>
          <a:p>
            <a:fld id="{72A83A2B-3358-44F8-83A0-4598795D8FB5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73" y="605748"/>
            <a:ext cx="461464" cy="4681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88881" y="602085"/>
            <a:ext cx="2810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Vodafone CVM campaigns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77" y="1009648"/>
            <a:ext cx="1402875" cy="2883688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5660748" y="613737"/>
            <a:ext cx="2402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Brand campaigns</a:t>
            </a:r>
            <a:endParaRPr lang="en-GB" dirty="0"/>
          </a:p>
        </p:txBody>
      </p:sp>
      <p:sp>
        <p:nvSpPr>
          <p:cNvPr id="17" name="Content Placeholder 1"/>
          <p:cNvSpPr>
            <a:spLocks noGrp="1"/>
          </p:cNvSpPr>
          <p:nvPr>
            <p:ph idx="1"/>
          </p:nvPr>
        </p:nvSpPr>
        <p:spPr>
          <a:xfrm>
            <a:off x="423699" y="3949995"/>
            <a:ext cx="8296602" cy="923090"/>
          </a:xfrm>
        </p:spPr>
        <p:txBody>
          <a:bodyPr/>
          <a:lstStyle/>
          <a:p>
            <a:r>
              <a:rPr lang="en-GB" sz="1600" b="1" dirty="0" smtClean="0">
                <a:solidFill>
                  <a:schemeClr val="accent1"/>
                </a:solidFill>
              </a:rPr>
              <a:t>25+ times uplift in click-through rates </a:t>
            </a:r>
            <a:r>
              <a:rPr lang="en-GB" sz="1600" dirty="0" smtClean="0"/>
              <a:t>compared to SMS A2P campaigns</a:t>
            </a:r>
          </a:p>
          <a:p>
            <a:r>
              <a:rPr lang="en-GB" sz="1600" b="1" dirty="0" smtClean="0">
                <a:solidFill>
                  <a:schemeClr val="accent1"/>
                </a:solidFill>
              </a:rPr>
              <a:t>High read-rates </a:t>
            </a:r>
            <a:r>
              <a:rPr lang="en-GB" sz="1600" dirty="0" smtClean="0"/>
              <a:t>show end </a:t>
            </a:r>
            <a:r>
              <a:rPr lang="en-GB" sz="1600" b="1" dirty="0" smtClean="0">
                <a:solidFill>
                  <a:schemeClr val="accent1"/>
                </a:solidFill>
              </a:rPr>
              <a:t>customer engagement</a:t>
            </a:r>
            <a:r>
              <a:rPr lang="en-GB" sz="1600" b="1" dirty="0" smtClean="0">
                <a:solidFill>
                  <a:srgbClr val="FF0000"/>
                </a:solidFill>
              </a:rPr>
              <a:t> </a:t>
            </a:r>
            <a:r>
              <a:rPr lang="en-GB" sz="1600" dirty="0" smtClean="0"/>
              <a:t>and key insights to brands</a:t>
            </a:r>
          </a:p>
          <a:p>
            <a:r>
              <a:rPr lang="en-GB" sz="1600" dirty="0" smtClean="0"/>
              <a:t>Although the latest RCS experience is preferred, </a:t>
            </a:r>
            <a:r>
              <a:rPr lang="en-GB" sz="1600" b="1" dirty="0" smtClean="0">
                <a:solidFill>
                  <a:schemeClr val="accent1"/>
                </a:solidFill>
              </a:rPr>
              <a:t>legacy RCS UX produced great results</a:t>
            </a:r>
            <a:endParaRPr lang="en-GB" sz="1600" b="1" dirty="0">
              <a:solidFill>
                <a:schemeClr val="accent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208" y="588436"/>
            <a:ext cx="1005453" cy="5027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937" y="1042230"/>
            <a:ext cx="1074796" cy="4776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602" y="1009648"/>
            <a:ext cx="1622074" cy="2883687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00" y="1009649"/>
            <a:ext cx="1723032" cy="2895338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3048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3102" y="778624"/>
            <a:ext cx="5743045" cy="3825274"/>
          </a:xfrm>
        </p:spPr>
        <p:txBody>
          <a:bodyPr/>
          <a:lstStyle/>
          <a:p>
            <a:r>
              <a:rPr lang="en-GB" sz="2000" dirty="0" smtClean="0">
                <a:solidFill>
                  <a:schemeClr val="accent1"/>
                </a:solidFill>
              </a:rPr>
              <a:t>Progress further commercial campaigns </a:t>
            </a:r>
            <a:r>
              <a:rPr lang="en-GB" sz="2000" dirty="0" smtClean="0"/>
              <a:t>combining    RCS A2P legacy and optimised experience, leveraging the </a:t>
            </a:r>
            <a:r>
              <a:rPr lang="en-GB" sz="2000" dirty="0" smtClean="0">
                <a:solidFill>
                  <a:schemeClr val="accent1"/>
                </a:solidFill>
              </a:rPr>
              <a:t>existing and increased reach</a:t>
            </a:r>
          </a:p>
          <a:p>
            <a:endParaRPr lang="en-GB" sz="800" dirty="0" smtClean="0"/>
          </a:p>
          <a:p>
            <a:r>
              <a:rPr lang="en-GB" sz="2000" dirty="0" smtClean="0"/>
              <a:t>Explore &amp; </a:t>
            </a:r>
            <a:r>
              <a:rPr lang="en-GB" sz="2000" dirty="0" smtClean="0">
                <a:solidFill>
                  <a:schemeClr val="accent1"/>
                </a:solidFill>
              </a:rPr>
              <a:t>experiment with different commercial models </a:t>
            </a:r>
            <a:r>
              <a:rPr lang="en-GB" sz="2000" dirty="0" smtClean="0"/>
              <a:t>(per message, session, value recognition, P2A/search)</a:t>
            </a:r>
          </a:p>
          <a:p>
            <a:endParaRPr lang="en-GB" sz="1050" dirty="0"/>
          </a:p>
          <a:p>
            <a:r>
              <a:rPr lang="en-GB" sz="2000" dirty="0" smtClean="0"/>
              <a:t>Work in </a:t>
            </a:r>
            <a:r>
              <a:rPr lang="en-GB" sz="2000" dirty="0" smtClean="0">
                <a:solidFill>
                  <a:schemeClr val="accent1"/>
                </a:solidFill>
              </a:rPr>
              <a:t>partnership to realise the full potential of the RCS ecosystem</a:t>
            </a:r>
            <a:r>
              <a:rPr lang="en-GB" sz="2000" dirty="0" smtClean="0"/>
              <a:t>:</a:t>
            </a:r>
          </a:p>
          <a:p>
            <a:pPr lvl="1"/>
            <a:r>
              <a:rPr lang="en-GB" sz="1800" dirty="0" smtClean="0"/>
              <a:t>A2P global reach</a:t>
            </a:r>
          </a:p>
          <a:p>
            <a:pPr lvl="1"/>
            <a:r>
              <a:rPr lang="en-GB" sz="1800" dirty="0" smtClean="0"/>
              <a:t>Federated bot search and enhanced brand verification</a:t>
            </a:r>
          </a:p>
          <a:p>
            <a:pPr lvl="1"/>
            <a:r>
              <a:rPr lang="en-GB" sz="1800" dirty="0" smtClean="0"/>
              <a:t>Fast-track feedback into GSMA RCS specifications</a:t>
            </a:r>
            <a:endParaRPr lang="en-GB" dirty="0"/>
          </a:p>
          <a:p>
            <a:endParaRPr lang="en-GB" sz="2400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sz="1600" dirty="0" smtClean="0"/>
          </a:p>
          <a:p>
            <a:endParaRPr lang="en-GB" sz="1600" dirty="0">
              <a:solidFill>
                <a:srgbClr val="FF0000"/>
              </a:solidFill>
            </a:endParaRPr>
          </a:p>
          <a:p>
            <a:endParaRPr lang="en-GB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05978"/>
            <a:ext cx="3532908" cy="375914"/>
          </a:xfrm>
        </p:spPr>
        <p:txBody>
          <a:bodyPr/>
          <a:lstStyle/>
          <a:p>
            <a:r>
              <a:rPr lang="en-GB" dirty="0" smtClean="0"/>
              <a:t>What’s next?</a:t>
            </a:r>
            <a:endParaRPr lang="en-GB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365295" y="4713136"/>
            <a:ext cx="413410" cy="238889"/>
          </a:xfrm>
        </p:spPr>
        <p:txBody>
          <a:bodyPr/>
          <a:lstStyle/>
          <a:p>
            <a:fld id="{72A83A2B-3358-44F8-83A0-4598795D8FB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>
          <a:xfrm>
            <a:off x="6137275" y="4712099"/>
            <a:ext cx="2133600" cy="238889"/>
          </a:xfrm>
        </p:spPr>
        <p:txBody>
          <a:bodyPr/>
          <a:lstStyle/>
          <a:p>
            <a:pPr algn="ctr"/>
            <a:fld id="{6A7C8834-FB40-4F56-935F-46565A85CAC1}" type="datetime3">
              <a:rPr lang="en-US" smtClean="0"/>
              <a:pPr algn="ctr"/>
              <a:t>13 March 2018</a:t>
            </a:fld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177" y="4083318"/>
            <a:ext cx="851125" cy="6383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707" y="3278693"/>
            <a:ext cx="421471" cy="5428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04" y="2548226"/>
            <a:ext cx="1294398" cy="3552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707" y="344434"/>
            <a:ext cx="2113882" cy="10569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03" y="4172188"/>
            <a:ext cx="504409" cy="43171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940" y="1529916"/>
            <a:ext cx="1714646" cy="76206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6985907" y="2253377"/>
            <a:ext cx="13446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614" y="3306679"/>
            <a:ext cx="1439641" cy="3389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554" y="2361580"/>
            <a:ext cx="1592488" cy="6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0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179674" y="2810635"/>
            <a:ext cx="3582951" cy="504862"/>
          </a:xfrm>
        </p:spPr>
        <p:txBody>
          <a:bodyPr/>
          <a:lstStyle/>
          <a:p>
            <a:r>
              <a:rPr lang="en-GB" dirty="0" smtClean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861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dafone">
  <a:themeElements>
    <a:clrScheme name="Vodafone 2013">
      <a:dk1>
        <a:srgbClr val="000000"/>
      </a:dk1>
      <a:lt1>
        <a:srgbClr val="FFFFFF"/>
      </a:lt1>
      <a:dk2>
        <a:srgbClr val="5E2750"/>
      </a:dk2>
      <a:lt2>
        <a:srgbClr val="4A4D4E"/>
      </a:lt2>
      <a:accent1>
        <a:srgbClr val="E60000"/>
      </a:accent1>
      <a:accent2>
        <a:srgbClr val="A8B400"/>
      </a:accent2>
      <a:accent3>
        <a:srgbClr val="9C2AA0"/>
      </a:accent3>
      <a:accent4>
        <a:srgbClr val="EB9700"/>
      </a:accent4>
      <a:accent5>
        <a:srgbClr val="00B0CA"/>
      </a:accent5>
      <a:accent6>
        <a:srgbClr val="FECB00"/>
      </a:accent6>
      <a:hlink>
        <a:srgbClr val="E60000"/>
      </a:hlink>
      <a:folHlink>
        <a:srgbClr val="E60000"/>
      </a:folHlink>
    </a:clrScheme>
    <a:fontScheme name="Vodafone">
      <a:majorFont>
        <a:latin typeface="Vodafone Rg"/>
        <a:ea typeface=""/>
        <a:cs typeface=""/>
      </a:majorFont>
      <a:minorFont>
        <a:latin typeface="Vodafone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25400" cap="flat" cmpd="sng" algn="ctr">
          <a:noFill/>
          <a:prstDash val="solid"/>
        </a:ln>
        <a:effectLst/>
      </a:spPr>
      <a:bodyPr spcFirstLastPara="0" vert="horz" wrap="square" lIns="6350" tIns="6350" rIns="6350" bIns="6350" numCol="1" spcCol="1270" rtlCol="0" anchor="ctr" anchorCtr="0">
        <a:noAutofit/>
      </a:bodyPr>
      <a:lstStyle>
        <a:defPPr algn="ctr" defTabSz="444500">
          <a:lnSpc>
            <a:spcPct val="90000"/>
          </a:lnSpc>
          <a:spcBef>
            <a:spcPct val="0"/>
          </a:spcBef>
          <a:spcAft>
            <a:spcPct val="35000"/>
          </a:spcAft>
          <a:defRPr sz="1000" kern="1200" dirty="0" smtClean="0">
            <a:solidFill>
              <a:srgbClr val="34342B"/>
            </a:solidFill>
            <a:latin typeface="Vodafone Rg" pitchFamily="34" charset="0"/>
            <a:ea typeface="+mn-ea"/>
            <a:cs typeface="+mn-cs"/>
          </a:defRPr>
        </a:defPPr>
      </a:lstStyle>
      <a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txDef>
      <a:spPr/>
      <a:bodyPr wrap="square" lIns="0" tIns="0" rIns="0" bIns="0" rtlCol="0">
        <a:noAutofit/>
      </a:bodyPr>
      <a:lstStyle>
        <a:defPPr marL="0" indent="0">
          <a:buFont typeface="Arial" pitchFamily="34" charset="0"/>
          <a:buNone/>
          <a:defRPr dirty="0" smtClean="0">
            <a:latin typeface="Vodafone Rg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934E21D854A94884BCFD660637C7EB" ma:contentTypeVersion="0" ma:contentTypeDescription="Create a new document." ma:contentTypeScope="" ma:versionID="8b86b54849a4306d83afd20e91e6de7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4CBD9B-725A-4BB7-8ADB-B4EF88CCD5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C5BA5C9-CDA9-41BE-9A3D-7DC907E6C770}">
  <ds:schemaRefs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01C830C-1D62-4A2C-A867-5F012D1CDA3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238</Words>
  <Application>Microsoft Office PowerPoint</Application>
  <PresentationFormat>On-screen Show (16:9)</PresentationFormat>
  <Paragraphs>66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Calibri Light</vt:lpstr>
      <vt:lpstr>Calibri</vt:lpstr>
      <vt:lpstr>Arial</vt:lpstr>
      <vt:lpstr>Vodafone Rg</vt:lpstr>
      <vt:lpstr>Vodafone</vt:lpstr>
      <vt:lpstr>Office Theme</vt:lpstr>
      <vt:lpstr>Oscar Gallego</vt:lpstr>
      <vt:lpstr>Vodafone RCS Messaging: Ready for Business</vt:lpstr>
      <vt:lpstr>Vodafone’s RCS journey</vt:lpstr>
      <vt:lpstr>Application to Person Messaging is evolving thanks to RCS</vt:lpstr>
      <vt:lpstr>Vodafone RCS A2P Messaging Platform – Ready for business</vt:lpstr>
      <vt:lpstr>Live campaigns and trials on the way</vt:lpstr>
      <vt:lpstr>What’s next?</vt:lpstr>
      <vt:lpstr>Thank you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16x9 PowerPoint Template &amp; Usage</dc:title>
  <dc:creator/>
  <cp:lastModifiedBy/>
  <cp:revision>99</cp:revision>
  <cp:lastPrinted>2011-08-30T12:20:26Z</cp:lastPrinted>
  <dcterms:created xsi:type="dcterms:W3CDTF">2013-08-14T12:09:46Z</dcterms:created>
  <dcterms:modified xsi:type="dcterms:W3CDTF">2018-03-13T13:47:56Z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0x01010085934E21D854A94884BCFD660637C7EB</vt:lpwstr>
  </property>
</Properties>
</file>